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sldIdLst>
    <p:sldId id="256" r:id="rId2"/>
    <p:sldId id="259" r:id="rId3"/>
    <p:sldId id="257" r:id="rId4"/>
    <p:sldId id="258" r:id="rId5"/>
    <p:sldId id="260" r:id="rId6"/>
    <p:sldId id="262" r:id="rId7"/>
    <p:sldId id="261"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5" d="100"/>
          <a:sy n="45" d="100"/>
        </p:scale>
        <p:origin x="82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0D09FF-95CF-4783-A0CF-035C7812F8B7}" type="datetimeFigureOut">
              <a:rPr lang="en-AU" smtClean="0"/>
              <a:t>27/09/2017</a:t>
            </a:fld>
            <a:endParaRPr lang="en-AU"/>
          </a:p>
        </p:txBody>
      </p:sp>
      <p:sp>
        <p:nvSpPr>
          <p:cNvPr id="5" name="Footer Placeholder 4"/>
          <p:cNvSpPr>
            <a:spLocks noGrp="1"/>
          </p:cNvSpPr>
          <p:nvPr>
            <p:ph type="ftr" sz="quarter" idx="11"/>
          </p:nvPr>
        </p:nvSpPr>
        <p:spPr>
          <a:xfrm>
            <a:off x="5332412" y="5883275"/>
            <a:ext cx="4324044" cy="365125"/>
          </a:xfrm>
        </p:spPr>
        <p:txBody>
          <a:bodyPr/>
          <a:lstStyle/>
          <a:p>
            <a:endParaRPr lang="en-AU"/>
          </a:p>
        </p:txBody>
      </p:sp>
      <p:sp>
        <p:nvSpPr>
          <p:cNvPr id="6" name="Slide Number Placeholder 5"/>
          <p:cNvSpPr>
            <a:spLocks noGrp="1"/>
          </p:cNvSpPr>
          <p:nvPr>
            <p:ph type="sldNum" sz="quarter" idx="12"/>
          </p:nvPr>
        </p:nvSpPr>
        <p:spPr/>
        <p:txBody>
          <a:bodyPr/>
          <a:lstStyle/>
          <a:p>
            <a:fld id="{46370CB2-7EDF-4317-9B71-C9B79494E177}" type="slidenum">
              <a:rPr lang="en-AU" smtClean="0"/>
              <a:t>‹#›</a:t>
            </a:fld>
            <a:endParaRPr lang="en-AU"/>
          </a:p>
        </p:txBody>
      </p:sp>
    </p:spTree>
    <p:extLst>
      <p:ext uri="{BB962C8B-B14F-4D97-AF65-F5344CB8AC3E}">
        <p14:creationId xmlns:p14="http://schemas.microsoft.com/office/powerpoint/2010/main" val="168809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90D09FF-95CF-4783-A0CF-035C7812F8B7}" type="datetimeFigureOut">
              <a:rPr lang="en-AU" smtClean="0"/>
              <a:t>27/09/2017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370CB2-7EDF-4317-9B71-C9B79494E177}" type="slidenum">
              <a:rPr lang="en-AU" smtClean="0"/>
              <a:t>‹#›</a:t>
            </a:fld>
            <a:endParaRPr lang="en-AU"/>
          </a:p>
        </p:txBody>
      </p:sp>
    </p:spTree>
    <p:extLst>
      <p:ext uri="{BB962C8B-B14F-4D97-AF65-F5344CB8AC3E}">
        <p14:creationId xmlns:p14="http://schemas.microsoft.com/office/powerpoint/2010/main" val="241323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0D09FF-95CF-4783-A0CF-035C7812F8B7}" type="datetimeFigureOut">
              <a:rPr lang="en-AU" smtClean="0"/>
              <a:t>27/09/2017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370CB2-7EDF-4317-9B71-C9B79494E177}" type="slidenum">
              <a:rPr lang="en-AU" smtClean="0"/>
              <a:t>‹#›</a:t>
            </a:fld>
            <a:endParaRPr lang="en-AU"/>
          </a:p>
        </p:txBody>
      </p:sp>
    </p:spTree>
    <p:extLst>
      <p:ext uri="{BB962C8B-B14F-4D97-AF65-F5344CB8AC3E}">
        <p14:creationId xmlns:p14="http://schemas.microsoft.com/office/powerpoint/2010/main" val="319787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0D09FF-95CF-4783-A0CF-035C7812F8B7}" type="datetimeFigureOut">
              <a:rPr lang="en-AU" smtClean="0"/>
              <a:t>27/09/2017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370CB2-7EDF-4317-9B71-C9B79494E177}" type="slidenum">
              <a:rPr lang="en-AU" smtClean="0"/>
              <a:t>‹#›</a:t>
            </a:fld>
            <a:endParaRPr lang="en-AU"/>
          </a:p>
        </p:txBody>
      </p:sp>
    </p:spTree>
    <p:extLst>
      <p:ext uri="{BB962C8B-B14F-4D97-AF65-F5344CB8AC3E}">
        <p14:creationId xmlns:p14="http://schemas.microsoft.com/office/powerpoint/2010/main" val="277871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0D09FF-95CF-4783-A0CF-035C7812F8B7}" type="datetimeFigureOut">
              <a:rPr lang="en-AU" smtClean="0"/>
              <a:t>27/09/2017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370CB2-7EDF-4317-9B71-C9B79494E177}" type="slidenum">
              <a:rPr lang="en-AU" smtClean="0"/>
              <a:t>‹#›</a:t>
            </a:fld>
            <a:endParaRPr lang="en-AU"/>
          </a:p>
        </p:txBody>
      </p:sp>
    </p:spTree>
    <p:extLst>
      <p:ext uri="{BB962C8B-B14F-4D97-AF65-F5344CB8AC3E}">
        <p14:creationId xmlns:p14="http://schemas.microsoft.com/office/powerpoint/2010/main" val="1927207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0D09FF-95CF-4783-A0CF-035C7812F8B7}" type="datetimeFigureOut">
              <a:rPr lang="en-AU" smtClean="0"/>
              <a:t>27/09/2017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370CB2-7EDF-4317-9B71-C9B79494E177}" type="slidenum">
              <a:rPr lang="en-AU" smtClean="0"/>
              <a:t>‹#›</a:t>
            </a:fld>
            <a:endParaRPr lang="en-AU"/>
          </a:p>
        </p:txBody>
      </p:sp>
    </p:spTree>
    <p:extLst>
      <p:ext uri="{BB962C8B-B14F-4D97-AF65-F5344CB8AC3E}">
        <p14:creationId xmlns:p14="http://schemas.microsoft.com/office/powerpoint/2010/main" val="1024030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0D09FF-95CF-4783-A0CF-035C7812F8B7}" type="datetimeFigureOut">
              <a:rPr lang="en-AU" smtClean="0"/>
              <a:t>27/09/2017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370CB2-7EDF-4317-9B71-C9B79494E177}" type="slidenum">
              <a:rPr lang="en-AU" smtClean="0"/>
              <a:t>‹#›</a:t>
            </a:fld>
            <a:endParaRPr lang="en-AU"/>
          </a:p>
        </p:txBody>
      </p:sp>
    </p:spTree>
    <p:extLst>
      <p:ext uri="{BB962C8B-B14F-4D97-AF65-F5344CB8AC3E}">
        <p14:creationId xmlns:p14="http://schemas.microsoft.com/office/powerpoint/2010/main" val="961110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D09FF-95CF-4783-A0CF-035C7812F8B7}" type="datetimeFigureOut">
              <a:rPr lang="en-AU" smtClean="0"/>
              <a:t>27/09/2017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370CB2-7EDF-4317-9B71-C9B79494E177}" type="slidenum">
              <a:rPr lang="en-AU" smtClean="0"/>
              <a:t>‹#›</a:t>
            </a:fld>
            <a:endParaRPr lang="en-AU"/>
          </a:p>
        </p:txBody>
      </p:sp>
    </p:spTree>
    <p:extLst>
      <p:ext uri="{BB962C8B-B14F-4D97-AF65-F5344CB8AC3E}">
        <p14:creationId xmlns:p14="http://schemas.microsoft.com/office/powerpoint/2010/main" val="4144322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D09FF-95CF-4783-A0CF-035C7812F8B7}" type="datetimeFigureOut">
              <a:rPr lang="en-AU" smtClean="0"/>
              <a:t>27/09/2017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370CB2-7EDF-4317-9B71-C9B79494E177}" type="slidenum">
              <a:rPr lang="en-AU" smtClean="0"/>
              <a:t>‹#›</a:t>
            </a:fld>
            <a:endParaRPr lang="en-AU"/>
          </a:p>
        </p:txBody>
      </p:sp>
    </p:spTree>
    <p:extLst>
      <p:ext uri="{BB962C8B-B14F-4D97-AF65-F5344CB8AC3E}">
        <p14:creationId xmlns:p14="http://schemas.microsoft.com/office/powerpoint/2010/main" val="2511999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D09FF-95CF-4783-A0CF-035C7812F8B7}" type="datetimeFigureOut">
              <a:rPr lang="en-AU" smtClean="0"/>
              <a:t>27/09/2017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10951856" y="5867131"/>
            <a:ext cx="551167" cy="365125"/>
          </a:xfrm>
        </p:spPr>
        <p:txBody>
          <a:bodyPr/>
          <a:lstStyle/>
          <a:p>
            <a:fld id="{46370CB2-7EDF-4317-9B71-C9B79494E177}" type="slidenum">
              <a:rPr lang="en-AU" smtClean="0"/>
              <a:t>‹#›</a:t>
            </a:fld>
            <a:endParaRPr lang="en-AU"/>
          </a:p>
        </p:txBody>
      </p:sp>
    </p:spTree>
    <p:extLst>
      <p:ext uri="{BB962C8B-B14F-4D97-AF65-F5344CB8AC3E}">
        <p14:creationId xmlns:p14="http://schemas.microsoft.com/office/powerpoint/2010/main" val="100006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0D09FF-95CF-4783-A0CF-035C7812F8B7}" type="datetimeFigureOut">
              <a:rPr lang="en-AU" smtClean="0"/>
              <a:t>27/09/2017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370CB2-7EDF-4317-9B71-C9B79494E177}" type="slidenum">
              <a:rPr lang="en-AU" smtClean="0"/>
              <a:t>‹#›</a:t>
            </a:fld>
            <a:endParaRPr lang="en-AU"/>
          </a:p>
        </p:txBody>
      </p:sp>
    </p:spTree>
    <p:extLst>
      <p:ext uri="{BB962C8B-B14F-4D97-AF65-F5344CB8AC3E}">
        <p14:creationId xmlns:p14="http://schemas.microsoft.com/office/powerpoint/2010/main" val="2693762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0D09FF-95CF-4783-A0CF-035C7812F8B7}" type="datetimeFigureOut">
              <a:rPr lang="en-AU" smtClean="0"/>
              <a:t>27/09/2017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370CB2-7EDF-4317-9B71-C9B79494E177}" type="slidenum">
              <a:rPr lang="en-AU" smtClean="0"/>
              <a:t>‹#›</a:t>
            </a:fld>
            <a:endParaRPr lang="en-AU"/>
          </a:p>
        </p:txBody>
      </p:sp>
    </p:spTree>
    <p:extLst>
      <p:ext uri="{BB962C8B-B14F-4D97-AF65-F5344CB8AC3E}">
        <p14:creationId xmlns:p14="http://schemas.microsoft.com/office/powerpoint/2010/main" val="65309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0D09FF-95CF-4783-A0CF-035C7812F8B7}" type="datetimeFigureOut">
              <a:rPr lang="en-AU" smtClean="0"/>
              <a:t>27/09/2017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6370CB2-7EDF-4317-9B71-C9B79494E177}" type="slidenum">
              <a:rPr lang="en-AU" smtClean="0"/>
              <a:t>‹#›</a:t>
            </a:fld>
            <a:endParaRPr lang="en-AU"/>
          </a:p>
        </p:txBody>
      </p:sp>
    </p:spTree>
    <p:extLst>
      <p:ext uri="{BB962C8B-B14F-4D97-AF65-F5344CB8AC3E}">
        <p14:creationId xmlns:p14="http://schemas.microsoft.com/office/powerpoint/2010/main" val="240040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0D09FF-95CF-4783-A0CF-035C7812F8B7}" type="datetimeFigureOut">
              <a:rPr lang="en-AU" smtClean="0"/>
              <a:t>27/09/2017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6370CB2-7EDF-4317-9B71-C9B79494E177}" type="slidenum">
              <a:rPr lang="en-AU" smtClean="0"/>
              <a:t>‹#›</a:t>
            </a:fld>
            <a:endParaRPr lang="en-AU"/>
          </a:p>
        </p:txBody>
      </p:sp>
    </p:spTree>
    <p:extLst>
      <p:ext uri="{BB962C8B-B14F-4D97-AF65-F5344CB8AC3E}">
        <p14:creationId xmlns:p14="http://schemas.microsoft.com/office/powerpoint/2010/main" val="332753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D09FF-95CF-4783-A0CF-035C7812F8B7}" type="datetimeFigureOut">
              <a:rPr lang="en-AU" smtClean="0"/>
              <a:t>27/09/2017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6370CB2-7EDF-4317-9B71-C9B79494E177}" type="slidenum">
              <a:rPr lang="en-AU" smtClean="0"/>
              <a:t>‹#›</a:t>
            </a:fld>
            <a:endParaRPr lang="en-AU"/>
          </a:p>
        </p:txBody>
      </p:sp>
    </p:spTree>
    <p:extLst>
      <p:ext uri="{BB962C8B-B14F-4D97-AF65-F5344CB8AC3E}">
        <p14:creationId xmlns:p14="http://schemas.microsoft.com/office/powerpoint/2010/main" val="962958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90D09FF-95CF-4783-A0CF-035C7812F8B7}" type="datetimeFigureOut">
              <a:rPr lang="en-AU" smtClean="0"/>
              <a:t>27/09/2017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370CB2-7EDF-4317-9B71-C9B79494E177}" type="slidenum">
              <a:rPr lang="en-AU" smtClean="0"/>
              <a:t>‹#›</a:t>
            </a:fld>
            <a:endParaRPr lang="en-AU"/>
          </a:p>
        </p:txBody>
      </p:sp>
    </p:spTree>
    <p:extLst>
      <p:ext uri="{BB962C8B-B14F-4D97-AF65-F5344CB8AC3E}">
        <p14:creationId xmlns:p14="http://schemas.microsoft.com/office/powerpoint/2010/main" val="388726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90D09FF-95CF-4783-A0CF-035C7812F8B7}" type="datetimeFigureOut">
              <a:rPr lang="en-AU" smtClean="0"/>
              <a:t>27/09/2017</a:t>
            </a:fld>
            <a:endParaRPr lang="en-A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370CB2-7EDF-4317-9B71-C9B79494E177}" type="slidenum">
              <a:rPr lang="en-AU" smtClean="0"/>
              <a:t>‹#›</a:t>
            </a:fld>
            <a:endParaRPr lang="en-AU"/>
          </a:p>
        </p:txBody>
      </p:sp>
    </p:spTree>
    <p:extLst>
      <p:ext uri="{BB962C8B-B14F-4D97-AF65-F5344CB8AC3E}">
        <p14:creationId xmlns:p14="http://schemas.microsoft.com/office/powerpoint/2010/main" val="100072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0D09FF-95CF-4783-A0CF-035C7812F8B7}" type="datetimeFigureOut">
              <a:rPr lang="en-AU" smtClean="0"/>
              <a:t>27/09/2017</a:t>
            </a:fld>
            <a:endParaRPr lang="en-A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370CB2-7EDF-4317-9B71-C9B79494E177}" type="slidenum">
              <a:rPr lang="en-AU" smtClean="0"/>
              <a:t>‹#›</a:t>
            </a:fld>
            <a:endParaRPr lang="en-AU"/>
          </a:p>
        </p:txBody>
      </p:sp>
    </p:spTree>
    <p:extLst>
      <p:ext uri="{BB962C8B-B14F-4D97-AF65-F5344CB8AC3E}">
        <p14:creationId xmlns:p14="http://schemas.microsoft.com/office/powerpoint/2010/main" val="105016424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0953" y="1736876"/>
            <a:ext cx="7766936" cy="1646302"/>
          </a:xfrm>
        </p:spPr>
        <p:txBody>
          <a:bodyPr>
            <a:normAutofit fontScale="90000"/>
          </a:bodyPr>
          <a:lstStyle/>
          <a:p>
            <a:r>
              <a:rPr lang="en-AU" dirty="0"/>
              <a:t>SGW WIMS </a:t>
            </a:r>
            <a:br>
              <a:rPr lang="en-AU" dirty="0"/>
            </a:br>
            <a:r>
              <a:rPr lang="en-AU" dirty="0"/>
              <a:t>Task Management</a:t>
            </a:r>
            <a:br>
              <a:rPr lang="en-AU" dirty="0"/>
            </a:br>
            <a:r>
              <a:rPr lang="en-AU" dirty="0"/>
              <a:t>Solution</a:t>
            </a:r>
          </a:p>
        </p:txBody>
      </p:sp>
      <p:sp>
        <p:nvSpPr>
          <p:cNvPr id="3" name="Subtitle 2"/>
          <p:cNvSpPr>
            <a:spLocks noGrp="1"/>
          </p:cNvSpPr>
          <p:nvPr>
            <p:ph type="subTitle" idx="1"/>
          </p:nvPr>
        </p:nvSpPr>
        <p:spPr>
          <a:xfrm>
            <a:off x="13889" y="3485923"/>
            <a:ext cx="9144000" cy="1956933"/>
          </a:xfrm>
        </p:spPr>
        <p:txBody>
          <a:bodyPr>
            <a:normAutofit/>
          </a:bodyPr>
          <a:lstStyle/>
          <a:p>
            <a:r>
              <a:rPr lang="en-AU" dirty="0"/>
              <a:t>Murray Leech</a:t>
            </a:r>
          </a:p>
          <a:p>
            <a:r>
              <a:rPr lang="en-AU" dirty="0"/>
              <a:t>WIMS / SCADA Project Officer</a:t>
            </a:r>
          </a:p>
          <a:p>
            <a:r>
              <a:rPr lang="en-AU" dirty="0"/>
              <a:t>South Gippsland Water</a:t>
            </a:r>
          </a:p>
          <a:p>
            <a:r>
              <a:rPr lang="en-AU" dirty="0"/>
              <a:t>2017</a:t>
            </a:r>
          </a:p>
        </p:txBody>
      </p:sp>
    </p:spTree>
    <p:extLst>
      <p:ext uri="{BB962C8B-B14F-4D97-AF65-F5344CB8AC3E}">
        <p14:creationId xmlns:p14="http://schemas.microsoft.com/office/powerpoint/2010/main" val="3820674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809171"/>
          </a:xfrm>
        </p:spPr>
        <p:txBody>
          <a:bodyPr/>
          <a:lstStyle/>
          <a:p>
            <a:r>
              <a:rPr lang="en-AU" dirty="0"/>
              <a:t>Results</a:t>
            </a:r>
          </a:p>
        </p:txBody>
      </p:sp>
      <p:sp>
        <p:nvSpPr>
          <p:cNvPr id="3" name="Content Placeholder 2"/>
          <p:cNvSpPr>
            <a:spLocks noGrp="1"/>
          </p:cNvSpPr>
          <p:nvPr>
            <p:ph idx="1"/>
          </p:nvPr>
        </p:nvSpPr>
        <p:spPr>
          <a:xfrm>
            <a:off x="1484311" y="2202542"/>
            <a:ext cx="4118204" cy="1745344"/>
          </a:xfrm>
        </p:spPr>
        <p:txBody>
          <a:bodyPr>
            <a:noAutofit/>
          </a:bodyPr>
          <a:lstStyle/>
          <a:p>
            <a:pPr>
              <a:buFont typeface="Wingdings" panose="05000000000000000000" pitchFamily="2" charset="2"/>
              <a:buChar char="ü"/>
            </a:pPr>
            <a:r>
              <a:rPr lang="en-AU" sz="2000" dirty="0"/>
              <a:t>Operators were almost unanimously pleased with the system. It allows them to retain decision making about their work but lets them know which items still require attention.</a:t>
            </a:r>
          </a:p>
        </p:txBody>
      </p:sp>
      <p:sp>
        <p:nvSpPr>
          <p:cNvPr id="5" name="Content Placeholder 2"/>
          <p:cNvSpPr txBox="1">
            <a:spLocks/>
          </p:cNvSpPr>
          <p:nvPr/>
        </p:nvSpPr>
        <p:spPr>
          <a:xfrm>
            <a:off x="6034540" y="1523998"/>
            <a:ext cx="4314146" cy="198120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Font typeface="Wingdings" panose="05000000000000000000" pitchFamily="2" charset="2"/>
              <a:buChar char="ü"/>
            </a:pPr>
            <a:r>
              <a:rPr lang="en-AU" sz="2000" dirty="0"/>
              <a:t>Supervisors can now track which plants and tasks require more attention and through better reporting operators are more accountable when work is missed</a:t>
            </a:r>
          </a:p>
        </p:txBody>
      </p:sp>
      <p:sp>
        <p:nvSpPr>
          <p:cNvPr id="6" name="Content Placeholder 2"/>
          <p:cNvSpPr txBox="1">
            <a:spLocks/>
          </p:cNvSpPr>
          <p:nvPr/>
        </p:nvSpPr>
        <p:spPr>
          <a:xfrm>
            <a:off x="1484311" y="3947886"/>
            <a:ext cx="4314146" cy="220617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Font typeface="Wingdings" panose="05000000000000000000" pitchFamily="2" charset="2"/>
              <a:buChar char="ü"/>
            </a:pPr>
            <a:r>
              <a:rPr lang="en-AU" sz="2000" dirty="0"/>
              <a:t>There has been a dramatic improvement in the level of data collected ensuring reporting is more accurate and time is not wasted tracking down data.</a:t>
            </a:r>
          </a:p>
        </p:txBody>
      </p:sp>
      <p:sp>
        <p:nvSpPr>
          <p:cNvPr id="7" name="Content Placeholder 2"/>
          <p:cNvSpPr txBox="1">
            <a:spLocks/>
          </p:cNvSpPr>
          <p:nvPr/>
        </p:nvSpPr>
        <p:spPr>
          <a:xfrm>
            <a:off x="6034540" y="3387271"/>
            <a:ext cx="4794818" cy="1411513"/>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Font typeface="Wingdings" panose="05000000000000000000" pitchFamily="2" charset="2"/>
              <a:buChar char="ü"/>
            </a:pPr>
            <a:r>
              <a:rPr lang="en-AU" sz="2000" dirty="0"/>
              <a:t>The entire system was produced and rolled out in around 12 months with limited resources (1 part time), for a significantly small cost and no additional system resources</a:t>
            </a:r>
          </a:p>
        </p:txBody>
      </p:sp>
      <p:sp>
        <p:nvSpPr>
          <p:cNvPr id="8" name="Content Placeholder 2"/>
          <p:cNvSpPr txBox="1">
            <a:spLocks/>
          </p:cNvSpPr>
          <p:nvPr/>
        </p:nvSpPr>
        <p:spPr>
          <a:xfrm>
            <a:off x="6034540" y="4905829"/>
            <a:ext cx="4794818" cy="171812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rgbClr val="FF0000"/>
              </a:buClr>
              <a:buFont typeface="Corbel" panose="020B0503020204020204" pitchFamily="34" charset="0"/>
              <a:buChar char="×"/>
            </a:pPr>
            <a:r>
              <a:rPr lang="en-AU" sz="2000" dirty="0"/>
              <a:t>As a custom addition there is no external support to maintain the system and it is heavily dependent on existing resources and documentation for its continued use and development</a:t>
            </a:r>
          </a:p>
        </p:txBody>
      </p:sp>
    </p:spTree>
    <p:extLst>
      <p:ext uri="{BB962C8B-B14F-4D97-AF65-F5344CB8AC3E}">
        <p14:creationId xmlns:p14="http://schemas.microsoft.com/office/powerpoint/2010/main" val="279385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4418"/>
          </a:xfrm>
        </p:spPr>
        <p:txBody>
          <a:bodyPr>
            <a:normAutofit fontScale="90000"/>
          </a:bodyPr>
          <a:lstStyle/>
          <a:p>
            <a:pPr algn="ctr"/>
            <a:r>
              <a:rPr lang="en-AU" dirty="0"/>
              <a:t>South Gippsland Water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9932" y="1186996"/>
            <a:ext cx="5419521" cy="3831771"/>
          </a:xfrm>
          <a:prstGeom prst="rect">
            <a:avLst/>
          </a:prstGeom>
        </p:spPr>
      </p:pic>
      <p:sp>
        <p:nvSpPr>
          <p:cNvPr id="5" name="TextBox 4"/>
          <p:cNvSpPr txBox="1"/>
          <p:nvPr/>
        </p:nvSpPr>
        <p:spPr>
          <a:xfrm>
            <a:off x="6760349" y="1407886"/>
            <a:ext cx="4807536" cy="4339650"/>
          </a:xfrm>
          <a:prstGeom prst="rect">
            <a:avLst/>
          </a:prstGeom>
          <a:noFill/>
        </p:spPr>
        <p:txBody>
          <a:bodyPr wrap="square" rtlCol="0">
            <a:spAutoFit/>
          </a:bodyPr>
          <a:lstStyle/>
          <a:p>
            <a:pPr marL="285750" indent="-285750">
              <a:buFont typeface="Arial" panose="020B0604020202020204" pitchFamily="34" charset="0"/>
              <a:buChar char="•"/>
            </a:pPr>
            <a:r>
              <a:rPr lang="en-AU" sz="2000" dirty="0"/>
              <a:t>SGW manages 10 WTP’s over a large geographical area</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The treatment plants are operated and managed by: 8 WTP operators, 2 area supervisors and 1 quality manager. </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Operators will rotate across a number of plants and may visit more than one plant per day to cover other staff and complete more complex work such as filter inspections.</a:t>
            </a:r>
          </a:p>
          <a:p>
            <a:endParaRPr lang="en-AU" dirty="0"/>
          </a:p>
          <a:p>
            <a:r>
              <a:rPr lang="en-AU" dirty="0"/>
              <a:t> </a:t>
            </a:r>
          </a:p>
        </p:txBody>
      </p:sp>
      <p:sp>
        <p:nvSpPr>
          <p:cNvPr id="6" name="TextBox 5"/>
          <p:cNvSpPr txBox="1"/>
          <p:nvPr/>
        </p:nvSpPr>
        <p:spPr>
          <a:xfrm>
            <a:off x="1983334" y="5255093"/>
            <a:ext cx="9554029" cy="1600438"/>
          </a:xfrm>
          <a:prstGeom prst="rect">
            <a:avLst/>
          </a:prstGeom>
          <a:noFill/>
        </p:spPr>
        <p:txBody>
          <a:bodyPr wrap="square" rtlCol="0">
            <a:spAutoFit/>
          </a:bodyPr>
          <a:lstStyle/>
          <a:p>
            <a:pPr marL="285750" indent="-285750">
              <a:buFont typeface="Arial" panose="020B0604020202020204" pitchFamily="34" charset="0"/>
              <a:buChar char="•"/>
            </a:pPr>
            <a:r>
              <a:rPr lang="en-AU" sz="2000" dirty="0"/>
              <a:t>In addition to ensuring quality standards operators are also responsible for a significant amount of maintenance and improvements works at each of the plants.</a:t>
            </a:r>
          </a:p>
          <a:p>
            <a:pPr marL="285750" indent="-285750">
              <a:buFont typeface="Arial" panose="020B0604020202020204" pitchFamily="34" charset="0"/>
              <a:buChar char="•"/>
            </a:pPr>
            <a:r>
              <a:rPr lang="en-AU" sz="2000" dirty="0"/>
              <a:t>And without a well developed work management system operators are required to work with little guidance on the work required for the plant.</a:t>
            </a:r>
          </a:p>
          <a:p>
            <a:endParaRPr lang="en-AU" dirty="0"/>
          </a:p>
        </p:txBody>
      </p:sp>
    </p:spTree>
    <p:extLst>
      <p:ext uri="{BB962C8B-B14F-4D97-AF65-F5344CB8AC3E}">
        <p14:creationId xmlns:p14="http://schemas.microsoft.com/office/powerpoint/2010/main" val="44899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7571"/>
          </a:xfrm>
        </p:spPr>
        <p:txBody>
          <a:bodyPr>
            <a:normAutofit/>
          </a:bodyPr>
          <a:lstStyle/>
          <a:p>
            <a:pPr algn="ctr"/>
            <a:r>
              <a:rPr lang="en-AU" dirty="0"/>
              <a:t>Initial Operator Forms</a:t>
            </a:r>
          </a:p>
        </p:txBody>
      </p:sp>
      <p:sp>
        <p:nvSpPr>
          <p:cNvPr id="3" name="Content Placeholder 2"/>
          <p:cNvSpPr>
            <a:spLocks noGrp="1"/>
          </p:cNvSpPr>
          <p:nvPr>
            <p:ph idx="1"/>
          </p:nvPr>
        </p:nvSpPr>
        <p:spPr>
          <a:xfrm>
            <a:off x="8128000" y="1192696"/>
            <a:ext cx="3643086" cy="4984267"/>
          </a:xfrm>
        </p:spPr>
        <p:txBody>
          <a:bodyPr/>
          <a:lstStyle/>
          <a:p>
            <a:r>
              <a:rPr lang="en-AU" dirty="0"/>
              <a:t>SGW initially started building water quality reports to match existing paper forms</a:t>
            </a:r>
          </a:p>
          <a:p>
            <a:endParaRPr lang="en-AU" dirty="0"/>
          </a:p>
          <a:p>
            <a:r>
              <a:rPr lang="en-AU" dirty="0"/>
              <a:t>These reports allowed operator to easily see past data and which tests required attention</a:t>
            </a:r>
          </a:p>
          <a:p>
            <a:endParaRPr lang="en-AU"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834242" y="51564"/>
            <a:ext cx="3678035" cy="655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34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0189"/>
          </a:xfrm>
        </p:spPr>
        <p:txBody>
          <a:bodyPr/>
          <a:lstStyle/>
          <a:p>
            <a:pPr algn="ctr"/>
            <a:r>
              <a:rPr lang="en-AU" dirty="0"/>
              <a:t>Daily and investigation forms </a:t>
            </a:r>
          </a:p>
        </p:txBody>
      </p:sp>
      <p:sp>
        <p:nvSpPr>
          <p:cNvPr id="3" name="Content Placeholder 2"/>
          <p:cNvSpPr>
            <a:spLocks noGrp="1"/>
          </p:cNvSpPr>
          <p:nvPr>
            <p:ph idx="1"/>
          </p:nvPr>
        </p:nvSpPr>
        <p:spPr>
          <a:xfrm>
            <a:off x="6778171" y="1335314"/>
            <a:ext cx="4702629" cy="4601029"/>
          </a:xfrm>
        </p:spPr>
        <p:txBody>
          <a:bodyPr>
            <a:normAutofit/>
          </a:bodyPr>
          <a:lstStyle/>
          <a:p>
            <a:r>
              <a:rPr lang="en-AU" sz="2400" dirty="0"/>
              <a:t>SGW also produced a number of more complex daily forms for tests like Cl2 demand, jar testing and chemical delivery.</a:t>
            </a:r>
          </a:p>
          <a:p>
            <a:r>
              <a:rPr lang="en-AU" sz="2400" dirty="0"/>
              <a:t>Although we were really happy with these forms we found it difficult to ensure all operators were using them as frequently as we wanted them to.</a:t>
            </a:r>
          </a:p>
          <a:p>
            <a:r>
              <a:rPr lang="en-AU" sz="2400" dirty="0"/>
              <a:t>When someone would go looking for data it often wasn’t there</a:t>
            </a:r>
          </a:p>
          <a:p>
            <a:endParaRPr lang="en-AU" dirty="0"/>
          </a:p>
        </p:txBody>
      </p:sp>
      <p:pic>
        <p:nvPicPr>
          <p:cNvPr id="4" name="Picture 3" descr="C:\Users\mleech\Desktop\Presentation Images\Cl2 Demand.png"/>
          <p:cNvPicPr/>
          <p:nvPr/>
        </p:nvPicPr>
        <p:blipFill>
          <a:blip r:embed="rId2">
            <a:extLst>
              <a:ext uri="{28A0092B-C50C-407E-A947-70E740481C1C}">
                <a14:useLocalDpi xmlns:a14="http://schemas.microsoft.com/office/drawing/2010/main" val="0"/>
              </a:ext>
            </a:extLst>
          </a:blip>
          <a:srcRect/>
          <a:stretch>
            <a:fillRect/>
          </a:stretch>
        </p:blipFill>
        <p:spPr bwMode="auto">
          <a:xfrm>
            <a:off x="1422399" y="1480457"/>
            <a:ext cx="5094515" cy="3585030"/>
          </a:xfrm>
          <a:prstGeom prst="rect">
            <a:avLst/>
          </a:prstGeom>
          <a:noFill/>
          <a:extLst/>
        </p:spPr>
      </p:pic>
      <p:sp>
        <p:nvSpPr>
          <p:cNvPr id="5" name="TextBox 4"/>
          <p:cNvSpPr txBox="1"/>
          <p:nvPr/>
        </p:nvSpPr>
        <p:spPr>
          <a:xfrm>
            <a:off x="1676400" y="5687145"/>
            <a:ext cx="10515600" cy="1107996"/>
          </a:xfrm>
          <a:prstGeom prst="rect">
            <a:avLst/>
          </a:prstGeom>
          <a:noFill/>
        </p:spPr>
        <p:txBody>
          <a:bodyPr wrap="square" rtlCol="0">
            <a:spAutoFit/>
          </a:bodyPr>
          <a:lstStyle/>
          <a:p>
            <a:pPr marL="342900" indent="-342900">
              <a:buFont typeface="Arial" panose="020B0604020202020204" pitchFamily="34" charset="0"/>
              <a:buChar char="•"/>
            </a:pPr>
            <a:r>
              <a:rPr lang="en-AU" sz="2400" dirty="0"/>
              <a:t>It also took a significant amount of time for supervisors to ensure data was entered and to explain where to find the form and what needed attention </a:t>
            </a:r>
          </a:p>
          <a:p>
            <a:endParaRPr lang="en-AU" dirty="0"/>
          </a:p>
        </p:txBody>
      </p:sp>
    </p:spTree>
    <p:extLst>
      <p:ext uri="{BB962C8B-B14F-4D97-AF65-F5344CB8AC3E}">
        <p14:creationId xmlns:p14="http://schemas.microsoft.com/office/powerpoint/2010/main" val="263356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339" y="453572"/>
            <a:ext cx="10018713" cy="927216"/>
          </a:xfrm>
        </p:spPr>
        <p:txBody>
          <a:bodyPr/>
          <a:lstStyle/>
          <a:p>
            <a:pPr algn="ctr"/>
            <a:r>
              <a:rPr lang="en-AU" dirty="0"/>
              <a:t>Reporting on critical data entry</a:t>
            </a:r>
          </a:p>
        </p:txBody>
      </p:sp>
      <p:sp>
        <p:nvSpPr>
          <p:cNvPr id="3" name="Content Placeholder 2"/>
          <p:cNvSpPr>
            <a:spLocks noGrp="1"/>
          </p:cNvSpPr>
          <p:nvPr>
            <p:ph idx="1"/>
          </p:nvPr>
        </p:nvSpPr>
        <p:spPr>
          <a:xfrm>
            <a:off x="7141029" y="1796595"/>
            <a:ext cx="4212771" cy="4371975"/>
          </a:xfrm>
        </p:spPr>
        <p:txBody>
          <a:bodyPr/>
          <a:lstStyle/>
          <a:p>
            <a:r>
              <a:rPr lang="en-AU" dirty="0"/>
              <a:t>To ensure critical data wasn’t missed we built a number of scheduled reports to alert operators and supervisors that work was missed.</a:t>
            </a:r>
          </a:p>
          <a:p>
            <a:r>
              <a:rPr lang="en-AU" dirty="0"/>
              <a:t>But these reports only provided information at points through the day.</a:t>
            </a:r>
          </a:p>
          <a:p>
            <a:endParaRPr lang="en-AU" dirty="0"/>
          </a:p>
          <a:p>
            <a:endParaRPr lang="en-AU"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937" y="1796595"/>
            <a:ext cx="5793092" cy="371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30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24509"/>
            <a:ext cx="10018713" cy="972085"/>
          </a:xfrm>
        </p:spPr>
        <p:txBody>
          <a:bodyPr>
            <a:normAutofit/>
          </a:bodyPr>
          <a:lstStyle/>
          <a:p>
            <a:pPr algn="ctr"/>
            <a:r>
              <a:rPr lang="en-AU" dirty="0"/>
              <a:t>Building a Task Management Solution</a:t>
            </a:r>
          </a:p>
        </p:txBody>
      </p:sp>
      <p:sp>
        <p:nvSpPr>
          <p:cNvPr id="3" name="Content Placeholder 2"/>
          <p:cNvSpPr>
            <a:spLocks noGrp="1"/>
          </p:cNvSpPr>
          <p:nvPr>
            <p:ph idx="1"/>
          </p:nvPr>
        </p:nvSpPr>
        <p:spPr>
          <a:xfrm>
            <a:off x="1349829" y="1457907"/>
            <a:ext cx="6977743" cy="2006147"/>
          </a:xfrm>
        </p:spPr>
        <p:txBody>
          <a:bodyPr>
            <a:normAutofit/>
          </a:bodyPr>
          <a:lstStyle/>
          <a:p>
            <a:r>
              <a:rPr lang="en-AU" dirty="0"/>
              <a:t>To give operators an indication of where work is required we added coloured indicators on all dashboards to show where tasks were required either today (green) or by the end of the reporting period (yellow).</a:t>
            </a:r>
          </a:p>
        </p:txBody>
      </p:sp>
      <p:pic>
        <p:nvPicPr>
          <p:cNvPr id="4" name="Picture 3" descr="C:\Users\mleech\Desktop\Adding tasks\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314" y="3525367"/>
            <a:ext cx="3646713" cy="3093190"/>
          </a:xfrm>
          <a:prstGeom prst="rect">
            <a:avLst/>
          </a:prstGeom>
          <a:noFill/>
          <a:ln>
            <a:noFill/>
          </a:ln>
        </p:spPr>
      </p:pic>
      <p:pic>
        <p:nvPicPr>
          <p:cNvPr id="5" name="Picture 4"/>
          <p:cNvPicPr>
            <a:picLocks noChangeAspect="1"/>
          </p:cNvPicPr>
          <p:nvPr/>
        </p:nvPicPr>
        <p:blipFill>
          <a:blip r:embed="rId3"/>
          <a:stretch>
            <a:fillRect/>
          </a:stretch>
        </p:blipFill>
        <p:spPr>
          <a:xfrm>
            <a:off x="8327572" y="1363096"/>
            <a:ext cx="3187266" cy="2595723"/>
          </a:xfrm>
          <a:prstGeom prst="rect">
            <a:avLst/>
          </a:prstGeom>
        </p:spPr>
      </p:pic>
      <p:sp>
        <p:nvSpPr>
          <p:cNvPr id="6" name="TextBox 5"/>
          <p:cNvSpPr txBox="1"/>
          <p:nvPr/>
        </p:nvSpPr>
        <p:spPr>
          <a:xfrm>
            <a:off x="6306457" y="4450443"/>
            <a:ext cx="5885543" cy="1200329"/>
          </a:xfrm>
          <a:prstGeom prst="rect">
            <a:avLst/>
          </a:prstGeom>
          <a:noFill/>
        </p:spPr>
        <p:txBody>
          <a:bodyPr wrap="square" rtlCol="0">
            <a:spAutoFit/>
          </a:bodyPr>
          <a:lstStyle/>
          <a:p>
            <a:pPr marL="285750" indent="-285750">
              <a:buFont typeface="Arial" panose="020B0604020202020204" pitchFamily="34" charset="0"/>
              <a:buChar char="•"/>
            </a:pPr>
            <a:r>
              <a:rPr lang="en-AU" sz="2400" dirty="0"/>
              <a:t>This was  accomplished by utilising the user defined fields of each variable along with some fairly basic SQL queries</a:t>
            </a:r>
          </a:p>
        </p:txBody>
      </p:sp>
    </p:spTree>
    <p:extLst>
      <p:ext uri="{BB962C8B-B14F-4D97-AF65-F5344CB8AC3E}">
        <p14:creationId xmlns:p14="http://schemas.microsoft.com/office/powerpoint/2010/main" val="281940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617" y="274070"/>
            <a:ext cx="10018713" cy="968829"/>
          </a:xfrm>
        </p:spPr>
        <p:txBody>
          <a:bodyPr/>
          <a:lstStyle/>
          <a:p>
            <a:r>
              <a:rPr lang="en-AU" dirty="0"/>
              <a:t>Work Summaries</a:t>
            </a:r>
          </a:p>
        </p:txBody>
      </p:sp>
      <p:sp>
        <p:nvSpPr>
          <p:cNvPr id="3" name="Content Placeholder 2"/>
          <p:cNvSpPr>
            <a:spLocks noGrp="1"/>
          </p:cNvSpPr>
          <p:nvPr>
            <p:ph idx="1"/>
          </p:nvPr>
        </p:nvSpPr>
        <p:spPr>
          <a:xfrm>
            <a:off x="6425009" y="1272750"/>
            <a:ext cx="5126321" cy="4351338"/>
          </a:xfrm>
        </p:spPr>
        <p:txBody>
          <a:bodyPr/>
          <a:lstStyle/>
          <a:p>
            <a:r>
              <a:rPr lang="en-AU" dirty="0"/>
              <a:t>This work not only gave allowed operators a more efficient way to find there work</a:t>
            </a:r>
          </a:p>
          <a:p>
            <a:r>
              <a:rPr lang="en-AU" dirty="0"/>
              <a:t>By modifying the SQL queries we could also produce summary information on the progress of work completed as well as daily reports of the work required</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404960" y="5258197"/>
            <a:ext cx="5724525" cy="1362075"/>
          </a:xfrm>
          <a:prstGeom prst="rect">
            <a:avLst/>
          </a:prstGeom>
          <a:noFill/>
          <a:ln>
            <a:noFill/>
          </a:ln>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885" y="1452349"/>
            <a:ext cx="3347002" cy="3481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34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97114"/>
            <a:ext cx="10018713" cy="780143"/>
          </a:xfrm>
        </p:spPr>
        <p:txBody>
          <a:bodyPr/>
          <a:lstStyle/>
          <a:p>
            <a:r>
              <a:rPr lang="en-AU" dirty="0"/>
              <a:t>Operator Management</a:t>
            </a:r>
          </a:p>
        </p:txBody>
      </p:sp>
      <p:sp>
        <p:nvSpPr>
          <p:cNvPr id="3" name="Content Placeholder 2"/>
          <p:cNvSpPr>
            <a:spLocks noGrp="1"/>
          </p:cNvSpPr>
          <p:nvPr>
            <p:ph idx="1"/>
          </p:nvPr>
        </p:nvSpPr>
        <p:spPr>
          <a:xfrm>
            <a:off x="6865258" y="1277257"/>
            <a:ext cx="4637766" cy="4212773"/>
          </a:xfrm>
        </p:spPr>
        <p:txBody>
          <a:bodyPr>
            <a:normAutofit/>
          </a:bodyPr>
          <a:lstStyle/>
          <a:p>
            <a:r>
              <a:rPr lang="en-AU" dirty="0"/>
              <a:t>With a number of larger tasks to be completed throughout the year supervisors requested  a way to manage staff to facilitate the work.</a:t>
            </a:r>
          </a:p>
          <a:p>
            <a:r>
              <a:rPr lang="en-AU" dirty="0"/>
              <a:t>This led to the inclusion of non-routine task scheduling and staff assignment to adequate ensure resources could be planned to complete these jobs.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969079" y="5339218"/>
            <a:ext cx="6682921" cy="1395412"/>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321592" y="1422400"/>
            <a:ext cx="5543666" cy="3222171"/>
          </a:xfrm>
          <a:prstGeom prst="rect">
            <a:avLst/>
          </a:prstGeom>
          <a:noFill/>
          <a:ln>
            <a:noFill/>
          </a:ln>
        </p:spPr>
      </p:pic>
    </p:spTree>
    <p:extLst>
      <p:ext uri="{BB962C8B-B14F-4D97-AF65-F5344CB8AC3E}">
        <p14:creationId xmlns:p14="http://schemas.microsoft.com/office/powerpoint/2010/main" val="901462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94141"/>
            <a:ext cx="10018713" cy="867229"/>
          </a:xfrm>
        </p:spPr>
        <p:txBody>
          <a:bodyPr/>
          <a:lstStyle/>
          <a:p>
            <a:r>
              <a:rPr lang="en-AU" dirty="0"/>
              <a:t>Completion Reporting</a:t>
            </a:r>
          </a:p>
        </p:txBody>
      </p:sp>
      <p:sp>
        <p:nvSpPr>
          <p:cNvPr id="3" name="Content Placeholder 2"/>
          <p:cNvSpPr>
            <a:spLocks noGrp="1"/>
          </p:cNvSpPr>
          <p:nvPr>
            <p:ph idx="1"/>
          </p:nvPr>
        </p:nvSpPr>
        <p:spPr>
          <a:xfrm>
            <a:off x="7080927" y="1376362"/>
            <a:ext cx="4422097" cy="2873829"/>
          </a:xfrm>
        </p:spPr>
        <p:txBody>
          <a:bodyPr/>
          <a:lstStyle/>
          <a:p>
            <a:r>
              <a:rPr lang="en-AU" dirty="0"/>
              <a:t>Putting all the data together managers and supervisors are now able to report on the efficiency of operators and ensure that all required work was completed for a given reporting period.</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8196" y="1276123"/>
            <a:ext cx="5250320" cy="2974068"/>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626642" y="4640943"/>
            <a:ext cx="5734050" cy="2057400"/>
          </a:xfrm>
          <a:prstGeom prst="rect">
            <a:avLst/>
          </a:prstGeom>
          <a:noFill/>
          <a:ln>
            <a:noFill/>
          </a:ln>
        </p:spPr>
      </p:pic>
    </p:spTree>
    <p:extLst>
      <p:ext uri="{BB962C8B-B14F-4D97-AF65-F5344CB8AC3E}">
        <p14:creationId xmlns:p14="http://schemas.microsoft.com/office/powerpoint/2010/main" val="4055299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548</TotalTime>
  <Words>615</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Corbel</vt:lpstr>
      <vt:lpstr>Wingdings</vt:lpstr>
      <vt:lpstr>Parallax</vt:lpstr>
      <vt:lpstr>SGW WIMS  Task Management Solution</vt:lpstr>
      <vt:lpstr>South Gippsland Water</vt:lpstr>
      <vt:lpstr>Initial Operator Forms</vt:lpstr>
      <vt:lpstr>Daily and investigation forms </vt:lpstr>
      <vt:lpstr>Reporting on critical data entry</vt:lpstr>
      <vt:lpstr>Building a Task Management Solution</vt:lpstr>
      <vt:lpstr>Work Summaries</vt:lpstr>
      <vt:lpstr>Operator Management</vt:lpstr>
      <vt:lpstr>Completion Reporting</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SGW WIMS  task management solution</dc:title>
  <dc:creator>Murray l</dc:creator>
  <cp:lastModifiedBy>Murray l</cp:lastModifiedBy>
  <cp:revision>15</cp:revision>
  <dcterms:created xsi:type="dcterms:W3CDTF">2017-05-22T09:20:22Z</dcterms:created>
  <dcterms:modified xsi:type="dcterms:W3CDTF">2017-09-27T03:29:27Z</dcterms:modified>
</cp:coreProperties>
</file>