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70" r:id="rId2"/>
    <p:sldId id="388" r:id="rId3"/>
    <p:sldId id="389" r:id="rId4"/>
    <p:sldId id="390" r:id="rId5"/>
    <p:sldId id="39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84" autoAdjust="0"/>
  </p:normalViewPr>
  <p:slideViewPr>
    <p:cSldViewPr>
      <p:cViewPr>
        <p:scale>
          <a:sx n="90" d="100"/>
          <a:sy n="90" d="100"/>
        </p:scale>
        <p:origin x="-224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BC74F-1306-46A5-BCA8-46F984ABA9A8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CF593-4FEF-4808-999D-2BFA9EE54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U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74534"/>
            <a:ext cx="7086600" cy="107844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9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0098D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74534"/>
            <a:ext cx="7086600" cy="107844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98D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9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1041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114800"/>
          </a:xfrm>
        </p:spPr>
        <p:txBody>
          <a:bodyPr/>
          <a:lstStyle>
            <a:lvl1pPr>
              <a:defRPr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>
                <a:solidFill>
                  <a:srgbClr val="505050"/>
                </a:solidFill>
              </a:defRPr>
            </a:lvl3pPr>
            <a:lvl4pPr>
              <a:defRPr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6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1041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452596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452596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5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1041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452596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452596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159834"/>
            <a:ext cx="8229600" cy="0"/>
          </a:xfrm>
          <a:prstGeom prst="line">
            <a:avLst/>
          </a:prstGeom>
          <a:ln w="25400">
            <a:solidFill>
              <a:srgbClr val="505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5709" y="1152739"/>
            <a:ext cx="0" cy="4554324"/>
          </a:xfrm>
          <a:prstGeom prst="line">
            <a:avLst/>
          </a:prstGeom>
          <a:ln w="25400">
            <a:solidFill>
              <a:srgbClr val="505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55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2550"/>
            <a:ext cx="8229600" cy="1041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4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3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4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3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6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45770"/>
            <a:ext cx="5884333" cy="242622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7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buFont typeface="Arial" pitchFamily="34" charset="0"/>
              <a:buChar char="•"/>
              <a:defRPr sz="1200">
                <a:solidFill>
                  <a:srgbClr val="50505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67450"/>
            <a:ext cx="389467" cy="365125"/>
          </a:xfrm>
        </p:spPr>
        <p:txBody>
          <a:bodyPr/>
          <a:lstStyle>
            <a:lvl1pPr>
              <a:defRPr lang="en-US" sz="900" kern="1200" smtClean="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4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1041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2100"/>
            <a:ext cx="8229600" cy="411480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5000" y="6457950"/>
            <a:ext cx="307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5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57950"/>
            <a:ext cx="389467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marL="0" indent="0" algn="l">
              <a:defRPr sz="9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78D3F72D-5222-4E12-9F54-1C3CCD201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i="0" kern="1200" cap="all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4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4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accent4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accent4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accent4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Track 2 - Wednesday, 9:00am to 10:15AM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sz="1800" dirty="0" smtClean="0">
              <a:solidFill>
                <a:schemeClr val="tx1"/>
              </a:solidFill>
              <a:cs typeface="+mn-cs"/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  <a:cs typeface="+mn-cs"/>
              </a:rPr>
              <a:t>Monthly 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Data </a:t>
            </a:r>
            <a:r>
              <a:rPr lang="en-US" sz="1800" dirty="0" smtClean="0">
                <a:solidFill>
                  <a:schemeClr val="tx1"/>
                </a:solidFill>
                <a:cs typeface="+mn-cs"/>
              </a:rPr>
              <a:t>Entry Training</a:t>
            </a:r>
          </a:p>
          <a:p>
            <a:pPr lvl="1" algn="just"/>
            <a:r>
              <a:rPr lang="en-US" sz="1600" dirty="0" smtClean="0">
                <a:solidFill>
                  <a:schemeClr val="tx1"/>
                </a:solidFill>
                <a:cs typeface="+mn-cs"/>
              </a:rPr>
              <a:t>Making and Saving Layout changes </a:t>
            </a:r>
          </a:p>
          <a:p>
            <a:pPr lvl="1" algn="just"/>
            <a:r>
              <a:rPr lang="en-US" sz="1600" dirty="0" smtClean="0">
                <a:solidFill>
                  <a:schemeClr val="tx1"/>
                </a:solidFill>
                <a:cs typeface="+mn-cs"/>
              </a:rPr>
              <a:t>Quick Filter</a:t>
            </a:r>
          </a:p>
          <a:p>
            <a:pPr lvl="1" algn="just"/>
            <a:r>
              <a:rPr lang="en-US" sz="1600" dirty="0" smtClean="0">
                <a:solidFill>
                  <a:schemeClr val="tx1"/>
                </a:solidFill>
                <a:cs typeface="+mn-cs"/>
              </a:rPr>
              <a:t>Troubleshooting data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7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Statistical Process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6101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 smtClean="0">
                <a:solidFill>
                  <a:schemeClr val="tx1"/>
                </a:solidFill>
                <a:cs typeface="+mn-cs"/>
              </a:rPr>
              <a:t>What 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is Statistical process control (SPC)?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A method of quality control which uses statistical methods. SPC is applied in order to monitor and control a process. Monitoring and controlling the process ensures that it operates at its full potential thus eliminating waste</a:t>
            </a:r>
            <a:r>
              <a:rPr lang="en-US" sz="1800" dirty="0" smtClean="0">
                <a:solidFill>
                  <a:schemeClr val="tx1"/>
                </a:solidFill>
                <a:cs typeface="+mn-cs"/>
              </a:rPr>
              <a:t>.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tx1"/>
                </a:solidFill>
                <a:cs typeface="+mn-cs"/>
              </a:rPr>
              <a:t>OR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tx1"/>
                </a:solidFill>
                <a:cs typeface="+mn-cs"/>
              </a:rPr>
              <a:t>How do I make better beer (Guinness)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tx1"/>
                </a:solidFill>
                <a:cs typeface="+mn-cs"/>
              </a:rPr>
              <a:t>OR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tx1"/>
                </a:solidFill>
                <a:cs typeface="+mn-cs"/>
              </a:rPr>
              <a:t>How do I produce better product (Water/Wastewater)</a:t>
            </a: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4796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Statistical Process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6101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If the process has a normal distribution, 99.7% of the population is captured by the curve at three standard deviations from the mean. Stated another way, there is only a 0.3% chance of finding a value beyond 3 standard deviations. Therefore, a measurement value beyond 3 standard deviations indicates that the process has either shifted or become unstable (more variability).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Examples of parameters to look at using SPC: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Effluent Quality Parameters – BOD, TSS, etc..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Finished Water Quality Parameters – Turbidity, Cl2,etc…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Wastewater Process Parameters – MLSS, SRT, F/M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Variance between Process and Lab Results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Benchmarks - Total Operating Cost/Treated Water, BOD Removed / KWH used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….????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4796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Statistical Process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6101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Control limits are defined as follows: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Upper Control Limit (UCL) – Average + 3 * Standard Deviation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Upper Warning Limit (UWL) – Average + 2 * Standard Deviation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QC Mean – Average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Lower Warning Limit (UWL) – Average - 2 * Standard Deviation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Lower Control Limit (LCL) – Average - 3 * Standard Deviation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Your initial QC Limits should be calculated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From data when the process was running well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Contains 20 or more data points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Takes into account seasonal changes to </a:t>
            </a:r>
            <a:r>
              <a:rPr lang="en-US" sz="1800" dirty="0" smtClean="0">
                <a:solidFill>
                  <a:schemeClr val="tx1"/>
                </a:solidFill>
                <a:cs typeface="+mn-cs"/>
              </a:rPr>
              <a:t>process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4796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SPC control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6101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All points above or below the Upper and Lower Control Limit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2 Consecutive points are above or below the Warning Limits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7 Consecutive points are on one side of the mean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5 Consecutive points are sloping in one direction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The following rules are derived from the “Western Electric Rules”  - “The Western Electric Rules were codified by a specially-appointed committee of the manufacturing division of the Western Electric Company and appeared in the first edition of its Statistical Quality Control Handbook in 1956.[2] Their purpose was to ensure that line workers and engineers interpret control charts in a uniform way” - Wikipedia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4796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 Hach PPT Theme">
  <a:themeElements>
    <a:clrScheme name="Custom 1">
      <a:dk1>
        <a:srgbClr val="0098DB"/>
      </a:dk1>
      <a:lt1>
        <a:srgbClr val="FFFFFE"/>
      </a:lt1>
      <a:dk2>
        <a:srgbClr val="006BAC"/>
      </a:dk2>
      <a:lt2>
        <a:srgbClr val="FFFFFE"/>
      </a:lt2>
      <a:accent1>
        <a:srgbClr val="76B7D9"/>
      </a:accent1>
      <a:accent2>
        <a:srgbClr val="9F0926"/>
      </a:accent2>
      <a:accent3>
        <a:srgbClr val="F1AB1F"/>
      </a:accent3>
      <a:accent4>
        <a:srgbClr val="505150"/>
      </a:accent4>
      <a:accent5>
        <a:srgbClr val="8D8E8D"/>
      </a:accent5>
      <a:accent6>
        <a:srgbClr val="C0C1BF"/>
      </a:accent6>
      <a:hlink>
        <a:srgbClr val="9F0926"/>
      </a:hlink>
      <a:folHlink>
        <a:srgbClr val="00376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27523</TotalTime>
  <Words>330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2013 Hach PPT Theme</vt:lpstr>
      <vt:lpstr>Track 2 - Wednesday, 9:00am to 10:15AM</vt:lpstr>
      <vt:lpstr>Introduction to Statistical Process Control</vt:lpstr>
      <vt:lpstr>Introduction to Statistical Process Control</vt:lpstr>
      <vt:lpstr>Introduction to Statistical Process Control</vt:lpstr>
      <vt:lpstr>Interpreting SPC control charts</vt:lpstr>
    </vt:vector>
  </TitlesOfParts>
  <Company>Hach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svoss</dc:creator>
  <cp:lastModifiedBy>DORNER, SCOTT</cp:lastModifiedBy>
  <cp:revision>158</cp:revision>
  <dcterms:created xsi:type="dcterms:W3CDTF">2013-08-25T14:55:48Z</dcterms:created>
  <dcterms:modified xsi:type="dcterms:W3CDTF">2016-09-11T21:26:22Z</dcterms:modified>
</cp:coreProperties>
</file>