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63" r:id="rId2"/>
    <p:sldId id="385" r:id="rId3"/>
    <p:sldId id="389" r:id="rId4"/>
    <p:sldId id="390" r:id="rId5"/>
    <p:sldId id="391" r:id="rId6"/>
    <p:sldId id="388" r:id="rId7"/>
    <p:sldId id="38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184" autoAdjust="0"/>
  </p:normalViewPr>
  <p:slideViewPr>
    <p:cSldViewPr>
      <p:cViewPr varScale="1">
        <p:scale>
          <a:sx n="58" d="100"/>
          <a:sy n="58" d="100"/>
        </p:scale>
        <p:origin x="9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BC74F-1306-46A5-BCA8-46F984ABA9A8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CF593-4FEF-4808-999D-2BFA9EE546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8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B60813-F231-4F99-A081-59CC448F2465}" type="slidenum">
              <a:rPr lang="en-US" smtClean="0">
                <a:ea typeface="ＭＳ Ｐゴシック" pitchFamily="34" charset="-128"/>
              </a:rPr>
              <a:pPr/>
              <a:t>1</a:t>
            </a:fld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today’s 4PM session we will</a:t>
            </a:r>
            <a:r>
              <a:rPr lang="en-US" baseline="0" dirty="0"/>
              <a:t> cover the vision of our software platform and get your feedback on your key problems and point points that you are trying to solve.  </a:t>
            </a:r>
          </a:p>
          <a:p>
            <a:r>
              <a:rPr lang="en-US" baseline="0" dirty="0"/>
              <a:t>In Thursday’s 4PM session our UX team will have some activities to help us better understand how you use WIMS and ways we can improve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CF593-4FEF-4808-999D-2BFA9EE5464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3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BLUE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74534"/>
            <a:ext cx="7086600" cy="107844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89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anchor="b">
            <a:normAutofit/>
          </a:bodyPr>
          <a:lstStyle>
            <a:lvl1pPr>
              <a:defRPr sz="4000">
                <a:solidFill>
                  <a:srgbClr val="0098D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74534"/>
            <a:ext cx="7086600" cy="107844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98D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89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2550"/>
            <a:ext cx="8229600" cy="1041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4114800"/>
          </a:xfrm>
        </p:spPr>
        <p:txBody>
          <a:bodyPr/>
          <a:lstStyle>
            <a:lvl1pPr>
              <a:defRPr>
                <a:solidFill>
                  <a:srgbClr val="505050"/>
                </a:solidFill>
              </a:defRPr>
            </a:lvl1pPr>
            <a:lvl2pPr>
              <a:defRPr sz="1800">
                <a:solidFill>
                  <a:srgbClr val="505050"/>
                </a:solidFill>
              </a:defRPr>
            </a:lvl2pPr>
            <a:lvl3pPr>
              <a:defRPr>
                <a:solidFill>
                  <a:srgbClr val="505050"/>
                </a:solidFill>
              </a:defRPr>
            </a:lvl3pPr>
            <a:lvl4pPr>
              <a:defRPr>
                <a:solidFill>
                  <a:srgbClr val="505050"/>
                </a:solidFill>
              </a:defRPr>
            </a:lvl4pPr>
            <a:lvl5pPr>
              <a:buFont typeface="Arial" pitchFamily="34" charset="0"/>
              <a:buChar char="•"/>
              <a:defRPr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67450"/>
            <a:ext cx="389467" cy="365125"/>
          </a:xfrm>
        </p:spPr>
        <p:txBody>
          <a:bodyPr/>
          <a:lstStyle>
            <a:lvl1pPr>
              <a:defRPr lang="en-US" sz="900" kern="1200" smtClean="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</a:lstStyle>
          <a:p>
            <a:fld id="{78D3F72D-5222-4E12-9F54-1C3CCD201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6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2550"/>
            <a:ext cx="8229600" cy="1041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4525963"/>
          </a:xfrm>
        </p:spPr>
        <p:txBody>
          <a:bodyPr/>
          <a:lstStyle>
            <a:lvl1pPr>
              <a:defRPr sz="2000">
                <a:solidFill>
                  <a:srgbClr val="505050"/>
                </a:solidFill>
              </a:defRPr>
            </a:lvl1pPr>
            <a:lvl2pPr>
              <a:defRPr sz="1800">
                <a:solidFill>
                  <a:srgbClr val="505050"/>
                </a:solidFill>
              </a:defRPr>
            </a:lvl2pPr>
            <a:lvl3pPr>
              <a:defRPr sz="1600">
                <a:solidFill>
                  <a:srgbClr val="505050"/>
                </a:solidFill>
              </a:defRPr>
            </a:lvl3pPr>
            <a:lvl4pPr>
              <a:defRPr sz="1400">
                <a:solidFill>
                  <a:srgbClr val="505050"/>
                </a:solidFill>
              </a:defRPr>
            </a:lvl4pPr>
            <a:lvl5pPr>
              <a:buFont typeface="Arial" pitchFamily="34" charset="0"/>
              <a:buChar char="•"/>
              <a:defRPr sz="12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4525963"/>
          </a:xfrm>
        </p:spPr>
        <p:txBody>
          <a:bodyPr/>
          <a:lstStyle>
            <a:lvl1pPr>
              <a:defRPr sz="2000">
                <a:solidFill>
                  <a:srgbClr val="505050"/>
                </a:solidFill>
              </a:defRPr>
            </a:lvl1pPr>
            <a:lvl2pPr>
              <a:defRPr sz="1800">
                <a:solidFill>
                  <a:srgbClr val="505050"/>
                </a:solidFill>
              </a:defRPr>
            </a:lvl2pPr>
            <a:lvl3pPr>
              <a:defRPr sz="1600">
                <a:solidFill>
                  <a:srgbClr val="505050"/>
                </a:solidFill>
              </a:defRPr>
            </a:lvl3pPr>
            <a:lvl4pPr>
              <a:defRPr sz="1400">
                <a:solidFill>
                  <a:srgbClr val="505050"/>
                </a:solidFill>
              </a:defRPr>
            </a:lvl4pPr>
            <a:lvl5pPr>
              <a:buFont typeface="Arial" pitchFamily="34" charset="0"/>
              <a:buChar char="•"/>
              <a:defRPr sz="12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67450"/>
            <a:ext cx="389467" cy="365125"/>
          </a:xfrm>
        </p:spPr>
        <p:txBody>
          <a:bodyPr/>
          <a:lstStyle>
            <a:lvl1pPr>
              <a:defRPr lang="en-US" sz="900" kern="1200" smtClean="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</a:lstStyle>
          <a:p>
            <a:fld id="{78D3F72D-5222-4E12-9F54-1C3CCD201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57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 WITH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2550"/>
            <a:ext cx="8229600" cy="1041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4525963"/>
          </a:xfrm>
        </p:spPr>
        <p:txBody>
          <a:bodyPr/>
          <a:lstStyle>
            <a:lvl1pPr>
              <a:defRPr sz="2000">
                <a:solidFill>
                  <a:srgbClr val="505050"/>
                </a:solidFill>
              </a:defRPr>
            </a:lvl1pPr>
            <a:lvl2pPr>
              <a:defRPr sz="1800">
                <a:solidFill>
                  <a:srgbClr val="505050"/>
                </a:solidFill>
              </a:defRPr>
            </a:lvl2pPr>
            <a:lvl3pPr>
              <a:defRPr sz="1600">
                <a:solidFill>
                  <a:srgbClr val="505050"/>
                </a:solidFill>
              </a:defRPr>
            </a:lvl3pPr>
            <a:lvl4pPr>
              <a:defRPr sz="1400">
                <a:solidFill>
                  <a:srgbClr val="505050"/>
                </a:solidFill>
              </a:defRPr>
            </a:lvl4pPr>
            <a:lvl5pPr>
              <a:buFont typeface="Arial" pitchFamily="34" charset="0"/>
              <a:buChar char="•"/>
              <a:defRPr sz="12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4525963"/>
          </a:xfrm>
        </p:spPr>
        <p:txBody>
          <a:bodyPr/>
          <a:lstStyle>
            <a:lvl1pPr>
              <a:defRPr sz="2000">
                <a:solidFill>
                  <a:srgbClr val="505050"/>
                </a:solidFill>
              </a:defRPr>
            </a:lvl1pPr>
            <a:lvl2pPr>
              <a:defRPr sz="1800">
                <a:solidFill>
                  <a:srgbClr val="505050"/>
                </a:solidFill>
              </a:defRPr>
            </a:lvl2pPr>
            <a:lvl3pPr>
              <a:defRPr sz="1600">
                <a:solidFill>
                  <a:srgbClr val="505050"/>
                </a:solidFill>
              </a:defRPr>
            </a:lvl3pPr>
            <a:lvl4pPr>
              <a:defRPr sz="1400">
                <a:solidFill>
                  <a:srgbClr val="505050"/>
                </a:solidFill>
              </a:defRPr>
            </a:lvl4pPr>
            <a:lvl5pPr>
              <a:buFont typeface="Arial" pitchFamily="34" charset="0"/>
              <a:buChar char="•"/>
              <a:defRPr sz="12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67450"/>
            <a:ext cx="389467" cy="365125"/>
          </a:xfrm>
        </p:spPr>
        <p:txBody>
          <a:bodyPr/>
          <a:lstStyle>
            <a:lvl1pPr>
              <a:defRPr lang="en-US" sz="900" kern="1200" smtClean="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</a:lstStyle>
          <a:p>
            <a:fld id="{78D3F72D-5222-4E12-9F54-1C3CCD20168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1159834"/>
            <a:ext cx="8229600" cy="0"/>
          </a:xfrm>
          <a:prstGeom prst="line">
            <a:avLst/>
          </a:prstGeom>
          <a:ln w="25400">
            <a:solidFill>
              <a:srgbClr val="505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5709" y="1152739"/>
            <a:ext cx="0" cy="4554324"/>
          </a:xfrm>
          <a:prstGeom prst="line">
            <a:avLst/>
          </a:prstGeom>
          <a:ln w="25400">
            <a:solidFill>
              <a:srgbClr val="505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4557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2550"/>
            <a:ext cx="8229600" cy="1041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4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93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buFont typeface="Arial" pitchFamily="34" charset="0"/>
              <a:buChar char="•"/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4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93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buFont typeface="Arial" pitchFamily="34" charset="0"/>
              <a:buChar char="•"/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67450"/>
            <a:ext cx="389467" cy="365125"/>
          </a:xfrm>
        </p:spPr>
        <p:txBody>
          <a:bodyPr/>
          <a:lstStyle>
            <a:lvl1pPr>
              <a:defRPr lang="en-US" sz="900" kern="1200" smtClean="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</a:lstStyle>
          <a:p>
            <a:fld id="{78D3F72D-5222-4E12-9F54-1C3CCD201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6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145770"/>
            <a:ext cx="5884333" cy="242622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1174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6513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67450"/>
            <a:ext cx="389467" cy="365125"/>
          </a:xfrm>
        </p:spPr>
        <p:txBody>
          <a:bodyPr/>
          <a:lstStyle>
            <a:lvl1pPr>
              <a:defRPr lang="en-US" sz="900" kern="1200" smtClean="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</a:lstStyle>
          <a:p>
            <a:fld id="{78D3F72D-5222-4E12-9F54-1C3CCD201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0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>
                <a:solidFill>
                  <a:srgbClr val="505050"/>
                </a:solidFill>
              </a:defRPr>
            </a:lvl1pPr>
            <a:lvl2pPr>
              <a:defRPr sz="1800">
                <a:solidFill>
                  <a:srgbClr val="505050"/>
                </a:solidFill>
              </a:defRPr>
            </a:lvl2pPr>
            <a:lvl3pPr>
              <a:defRPr sz="1600">
                <a:solidFill>
                  <a:srgbClr val="505050"/>
                </a:solidFill>
              </a:defRPr>
            </a:lvl3pPr>
            <a:lvl4pPr>
              <a:defRPr sz="1400">
                <a:solidFill>
                  <a:srgbClr val="505050"/>
                </a:solidFill>
              </a:defRPr>
            </a:lvl4pPr>
            <a:lvl5pPr>
              <a:buFont typeface="Arial" pitchFamily="34" charset="0"/>
              <a:buChar char="•"/>
              <a:defRPr sz="1200">
                <a:solidFill>
                  <a:srgbClr val="50505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67450"/>
            <a:ext cx="389467" cy="365125"/>
          </a:xfrm>
        </p:spPr>
        <p:txBody>
          <a:bodyPr/>
          <a:lstStyle>
            <a:lvl1pPr>
              <a:defRPr lang="en-US" sz="900" kern="1200" smtClean="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</a:lstStyle>
          <a:p>
            <a:fld id="{78D3F72D-5222-4E12-9F54-1C3CCD201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4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8300"/>
            <a:ext cx="8229600" cy="1041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2100"/>
            <a:ext cx="8229600" cy="411480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5000" y="6457950"/>
            <a:ext cx="307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5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57950"/>
            <a:ext cx="389467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marL="0" indent="0" algn="l">
              <a:defRPr sz="9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78D3F72D-5222-4E12-9F54-1C3CCD201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i="0" kern="1200" cap="all">
          <a:solidFill>
            <a:schemeClr val="tx1"/>
          </a:solidFill>
          <a:latin typeface="+mj-lt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accent4"/>
          </a:solidFill>
          <a:latin typeface="+mn-lt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4"/>
          </a:solidFill>
          <a:latin typeface="+mn-lt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accent4"/>
          </a:solidFill>
          <a:latin typeface="+mn-lt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accent4"/>
          </a:solidFill>
          <a:latin typeface="+mn-lt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accent4"/>
          </a:solidFill>
          <a:latin typeface="+mn-lt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1295401"/>
            <a:ext cx="8534400" cy="3505200"/>
          </a:xfrm>
        </p:spPr>
        <p:txBody>
          <a:bodyPr>
            <a:normAutofit fontScale="90000"/>
          </a:bodyPr>
          <a:lstStyle/>
          <a:p>
            <a:pPr algn="ctr"/>
            <a:br>
              <a:rPr lang="en-US" b="0" dirty="0"/>
            </a:br>
            <a:r>
              <a:rPr lang="en-US" sz="3200" b="0" dirty="0"/>
              <a:t>General Session – River Birch A &amp; B</a:t>
            </a:r>
            <a:br>
              <a:rPr lang="en-US" sz="3200" b="0" dirty="0"/>
            </a:br>
            <a:r>
              <a:rPr lang="en-US" sz="3200" b="0" dirty="0"/>
              <a:t>Tuesday 10:45AM – 12:00PM </a:t>
            </a:r>
            <a:br>
              <a:rPr lang="en-US" sz="3200" b="0" dirty="0"/>
            </a:br>
            <a:r>
              <a:rPr lang="en-US" sz="3200" b="0" dirty="0"/>
              <a:t>Introducing Data Interoperability - Interfacing Best Practices </a:t>
            </a:r>
            <a:br>
              <a:rPr lang="en-US" sz="3200" b="0" dirty="0"/>
            </a:br>
            <a:r>
              <a:rPr lang="en-US" sz="3200" b="0" dirty="0"/>
              <a:t>Scott Dorner – IIM Product Manager, Hach </a:t>
            </a:r>
            <a:r>
              <a:rPr lang="en-US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74576331"/>
      </p:ext>
    </p:extLst>
  </p:cSld>
  <p:clrMapOvr>
    <a:masterClrMapping/>
  </p:clrMapOvr>
  <p:transition advTm="57734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1400"/>
          </a:xfrm>
        </p:spPr>
        <p:txBody>
          <a:bodyPr/>
          <a:lstStyle/>
          <a:p>
            <a:pPr marL="0" indent="0" algn="ctr"/>
            <a:r>
              <a:rPr lang="en-US" dirty="0"/>
              <a:t>Interfacing 101 -SCADA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8006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SCADA Interfaces</a:t>
            </a:r>
          </a:p>
          <a:p>
            <a:pPr algn="just"/>
            <a:r>
              <a:rPr lang="en-US" sz="1800" dirty="0">
                <a:solidFill>
                  <a:schemeClr val="tx1"/>
                </a:solidFill>
                <a:cs typeface="+mn-cs"/>
              </a:rPr>
              <a:t>Connect to SCADA Historians, summarize data and store summaries in WIMS Database</a:t>
            </a:r>
          </a:p>
          <a:p>
            <a:pPr algn="just"/>
            <a:r>
              <a:rPr lang="en-US" sz="1800" dirty="0">
                <a:solidFill>
                  <a:schemeClr val="tx1"/>
                </a:solidFill>
                <a:cs typeface="+mn-cs"/>
              </a:rPr>
              <a:t>Interfaces to Wonderware, GE, Rockwell, OSI Pi…</a:t>
            </a:r>
          </a:p>
          <a:p>
            <a:pPr algn="just"/>
            <a:r>
              <a:rPr lang="en-US" sz="1800" dirty="0">
                <a:solidFill>
                  <a:schemeClr val="tx1"/>
                </a:solidFill>
                <a:cs typeface="+mn-cs"/>
              </a:rPr>
              <a:t>Included in your license Q12933 CSV (AKA FREE!!!)</a:t>
            </a:r>
          </a:p>
          <a:p>
            <a:pPr marL="457200" lvl="1" indent="0" algn="just">
              <a:buNone/>
            </a:pPr>
            <a:endParaRPr lang="en-US" sz="1600" dirty="0">
              <a:solidFill>
                <a:schemeClr val="tx1"/>
              </a:solidFill>
              <a:cs typeface="+mn-cs"/>
            </a:endParaRPr>
          </a:p>
          <a:p>
            <a:pPr marL="57150" indent="0" algn="just">
              <a:buNone/>
            </a:pPr>
            <a:endParaRPr lang="en-US" sz="1600" dirty="0">
              <a:solidFill>
                <a:schemeClr val="tx1"/>
              </a:solidFill>
              <a:cs typeface="+mn-cs"/>
            </a:endParaRPr>
          </a:p>
          <a:p>
            <a:pPr marL="57150" indent="0" algn="just">
              <a:buNone/>
            </a:pPr>
            <a:endParaRPr lang="en-US" sz="1600" dirty="0">
              <a:solidFill>
                <a:schemeClr val="tx1"/>
              </a:solidFill>
              <a:cs typeface="+mn-cs"/>
            </a:endParaRPr>
          </a:p>
          <a:p>
            <a:pPr marL="57150" indent="0" algn="just">
              <a:buNone/>
            </a:pPr>
            <a:endParaRPr lang="en-US" sz="1600" dirty="0">
              <a:solidFill>
                <a:schemeClr val="tx1"/>
              </a:solidFill>
              <a:cs typeface="+mn-cs"/>
            </a:endParaRPr>
          </a:p>
          <a:p>
            <a:pPr marL="57150" indent="0" algn="just">
              <a:buNone/>
            </a:pPr>
            <a:endParaRPr lang="en-US" sz="1600" dirty="0">
              <a:solidFill>
                <a:schemeClr val="tx1"/>
              </a:solidFill>
              <a:cs typeface="+mn-cs"/>
            </a:endParaRPr>
          </a:p>
          <a:p>
            <a:pPr marL="57150" indent="0" algn="just">
              <a:buNone/>
            </a:pPr>
            <a:endParaRPr lang="en-US" sz="1600" dirty="0">
              <a:solidFill>
                <a:schemeClr val="tx1"/>
              </a:solidFill>
              <a:cs typeface="+mn-cs"/>
            </a:endParaRPr>
          </a:p>
          <a:p>
            <a:pPr marL="57150" indent="0" algn="just">
              <a:buNone/>
            </a:pPr>
            <a:endParaRPr lang="en-US" sz="1600" dirty="0">
              <a:solidFill>
                <a:schemeClr val="tx1"/>
              </a:solidFill>
              <a:cs typeface="+mn-cs"/>
            </a:endParaRPr>
          </a:p>
          <a:p>
            <a:pPr marL="57150" indent="0" algn="just">
              <a:buNone/>
            </a:pPr>
            <a:endParaRPr lang="en-US" sz="1600" dirty="0">
              <a:solidFill>
                <a:schemeClr val="tx1"/>
              </a:solidFill>
              <a:cs typeface="+mn-cs"/>
            </a:endParaRPr>
          </a:p>
          <a:p>
            <a:pPr marL="57150" indent="0" algn="just">
              <a:buNone/>
            </a:pPr>
            <a:endParaRPr lang="en-US" sz="1600" dirty="0">
              <a:solidFill>
                <a:schemeClr val="tx1"/>
              </a:solidFill>
              <a:cs typeface="+mn-cs"/>
            </a:endParaRPr>
          </a:p>
          <a:p>
            <a:pPr marL="57150" indent="0" algn="just">
              <a:buNone/>
            </a:pPr>
            <a:r>
              <a:rPr lang="en-US" sz="1600" dirty="0">
                <a:solidFill>
                  <a:schemeClr val="tx1"/>
                </a:solidFill>
                <a:cs typeface="+mn-cs"/>
              </a:rPr>
              <a:t>http://www.opssys.com/instantkb/article.aspx?id=12932</a:t>
            </a:r>
          </a:p>
          <a:p>
            <a:pPr indent="-285750" algn="just"/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indent="-285750" algn="just"/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5715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indent="-285750" algn="just"/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285750"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1235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1400"/>
          </a:xfrm>
        </p:spPr>
        <p:txBody>
          <a:bodyPr/>
          <a:lstStyle/>
          <a:p>
            <a:pPr marL="0" indent="0" algn="ctr"/>
            <a:r>
              <a:rPr lang="en-US" dirty="0"/>
              <a:t>Interfacing 101 - LIMS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800600"/>
          </a:xfrm>
        </p:spPr>
        <p:txBody>
          <a:bodyPr/>
          <a:lstStyle/>
          <a:p>
            <a:pPr marL="57150" indent="0" algn="just">
              <a:buNone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LIMS Interface</a:t>
            </a:r>
          </a:p>
          <a:p>
            <a:pPr marL="400050" algn="just"/>
            <a:r>
              <a:rPr lang="en-US" sz="1800" dirty="0">
                <a:solidFill>
                  <a:schemeClr val="tx1"/>
                </a:solidFill>
                <a:cs typeface="+mn-cs"/>
              </a:rPr>
              <a:t>Connects to LIMS and transfers results</a:t>
            </a:r>
          </a:p>
          <a:p>
            <a:pPr marL="400050" algn="just"/>
            <a:r>
              <a:rPr lang="en-US" sz="1800" dirty="0">
                <a:solidFill>
                  <a:schemeClr val="tx1"/>
                </a:solidFill>
                <a:cs typeface="+mn-cs"/>
              </a:rPr>
              <a:t>Typically gets data that has 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changed</a:t>
            </a:r>
            <a:r>
              <a:rPr lang="en-US" sz="1800" dirty="0">
                <a:solidFill>
                  <a:schemeClr val="tx1"/>
                </a:solidFill>
                <a:cs typeface="+mn-cs"/>
              </a:rPr>
              <a:t> since last run</a:t>
            </a:r>
          </a:p>
          <a:p>
            <a:pPr marL="400050" algn="just"/>
            <a:r>
              <a:rPr lang="en-US" sz="1800" dirty="0">
                <a:solidFill>
                  <a:schemeClr val="tx1"/>
                </a:solidFill>
                <a:cs typeface="+mn-cs"/>
              </a:rPr>
              <a:t>Additional Info support for Sample Numbers, MDL…</a:t>
            </a:r>
          </a:p>
          <a:p>
            <a:pPr marL="400050" algn="just"/>
            <a:r>
              <a:rPr lang="en-US" sz="1800" dirty="0">
                <a:solidFill>
                  <a:schemeClr val="tx1"/>
                </a:solidFill>
                <a:cs typeface="+mn-cs"/>
              </a:rPr>
              <a:t>Included in your license Q12351 CSV (AKA it’s FREE too!!!!)</a:t>
            </a:r>
          </a:p>
          <a:p>
            <a:pPr marL="400050" algn="just"/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400050" algn="just"/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400050" algn="just"/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400050" algn="just"/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57150" indent="0" algn="just">
              <a:buNone/>
            </a:pPr>
            <a:br>
              <a:rPr lang="en-US" sz="1800" dirty="0">
                <a:solidFill>
                  <a:schemeClr val="tx1"/>
                </a:solidFill>
                <a:cs typeface="+mn-cs"/>
              </a:rPr>
            </a:b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5715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5715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57150" indent="0" algn="just">
              <a:buNone/>
            </a:pPr>
            <a:endParaRPr lang="en-US" sz="1600" dirty="0">
              <a:solidFill>
                <a:schemeClr val="tx1"/>
              </a:solidFill>
              <a:cs typeface="+mn-cs"/>
            </a:endParaRPr>
          </a:p>
          <a:p>
            <a:pPr marL="57150" indent="0" algn="just">
              <a:buNone/>
            </a:pPr>
            <a:endParaRPr lang="en-US" sz="1600" dirty="0">
              <a:solidFill>
                <a:schemeClr val="tx1"/>
              </a:solidFill>
              <a:cs typeface="+mn-cs"/>
            </a:endParaRPr>
          </a:p>
          <a:p>
            <a:pPr marL="57150" indent="0" algn="just">
              <a:buNone/>
            </a:pPr>
            <a:r>
              <a:rPr lang="en-US" sz="1600" dirty="0">
                <a:solidFill>
                  <a:schemeClr val="tx1"/>
                </a:solidFill>
                <a:cs typeface="+mn-cs"/>
              </a:rPr>
              <a:t>http://www.opssys.com/instantkb/article.aspx?id=12932</a:t>
            </a:r>
          </a:p>
          <a:p>
            <a:pPr indent="-285750" algn="just"/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indent="-285750" algn="just"/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5715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285750"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590800"/>
            <a:ext cx="4933333" cy="19523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691" y="3238500"/>
            <a:ext cx="5571429" cy="18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127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1400"/>
          </a:xfrm>
        </p:spPr>
        <p:txBody>
          <a:bodyPr/>
          <a:lstStyle/>
          <a:p>
            <a:pPr marL="0" indent="0" algn="ctr"/>
            <a:r>
              <a:rPr lang="en-US" dirty="0"/>
              <a:t>Interfacing 101 - Instruments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81600"/>
          </a:xfrm>
        </p:spPr>
        <p:txBody>
          <a:bodyPr/>
          <a:lstStyle/>
          <a:p>
            <a:pPr marL="57150" indent="0" algn="just">
              <a:buNone/>
            </a:pPr>
            <a:br>
              <a:rPr lang="en-US" sz="1800" dirty="0">
                <a:solidFill>
                  <a:schemeClr val="tx1"/>
                </a:solidFill>
                <a:cs typeface="+mn-cs"/>
              </a:rPr>
            </a:br>
            <a:r>
              <a:rPr lang="en-US" sz="1800" dirty="0">
                <a:solidFill>
                  <a:schemeClr val="tx1"/>
                </a:solidFill>
                <a:cs typeface="+mn-cs"/>
              </a:rPr>
              <a:t>Instruments</a:t>
            </a:r>
          </a:p>
          <a:p>
            <a:pPr indent="-285750" algn="just"/>
            <a:r>
              <a:rPr lang="en-US" sz="1800" dirty="0">
                <a:solidFill>
                  <a:schemeClr val="tx1"/>
                </a:solidFill>
                <a:cs typeface="+mn-cs"/>
              </a:rPr>
              <a:t>If it produces a CSV we can probably get the data.  </a:t>
            </a:r>
          </a:p>
          <a:p>
            <a:pPr indent="-285750" algn="just"/>
            <a:r>
              <a:rPr lang="en-US" sz="1800" dirty="0">
                <a:solidFill>
                  <a:schemeClr val="tx1"/>
                </a:solidFill>
                <a:cs typeface="+mn-cs"/>
              </a:rPr>
              <a:t>DR3900, HQd,SL1000 PPA, AT1000 </a:t>
            </a:r>
            <a:r>
              <a:rPr lang="en-US" sz="1800" dirty="0" err="1">
                <a:solidFill>
                  <a:schemeClr val="tx1"/>
                </a:solidFill>
                <a:cs typeface="+mn-cs"/>
              </a:rPr>
              <a:t>TitraLab</a:t>
            </a: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indent="-285750" algn="just"/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indent="-285750" algn="just"/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indent="-285750" algn="just"/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indent="-285750" algn="just"/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indent="-285750" algn="just"/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indent="-285750" algn="just"/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indent="-285750" algn="just"/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indent="-285750" algn="just"/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indent="-285750" algn="just"/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457200" lvl="1" indent="0" algn="just">
              <a:buNone/>
            </a:pPr>
            <a:endParaRPr lang="en-US" sz="1600" dirty="0">
              <a:solidFill>
                <a:schemeClr val="tx1"/>
              </a:solidFill>
              <a:cs typeface="+mn-cs"/>
            </a:endParaRPr>
          </a:p>
          <a:p>
            <a:pPr marL="57150" indent="0" algn="just">
              <a:buNone/>
            </a:pPr>
            <a:r>
              <a:rPr lang="en-US" sz="1600" dirty="0">
                <a:solidFill>
                  <a:schemeClr val="tx1"/>
                </a:solidFill>
                <a:cs typeface="+mn-cs"/>
              </a:rPr>
              <a:t>http://www.opssys.com/InstantKB/article.aspx?id=14443</a:t>
            </a:r>
          </a:p>
          <a:p>
            <a:pPr marL="57150" indent="0" algn="just">
              <a:buNone/>
            </a:pPr>
            <a:r>
              <a:rPr lang="en-US" sz="1600" dirty="0">
                <a:solidFill>
                  <a:schemeClr val="tx1"/>
                </a:solidFill>
                <a:cs typeface="+mn-cs"/>
              </a:rPr>
              <a:t>http://www.opssys.com/instantkb/article.aspx?id=12932</a:t>
            </a:r>
          </a:p>
          <a:p>
            <a:pPr indent="-285750" algn="just"/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indent="-285750" algn="just"/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5715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285750"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133600"/>
            <a:ext cx="6428571" cy="30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495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1400"/>
          </a:xfrm>
        </p:spPr>
        <p:txBody>
          <a:bodyPr/>
          <a:lstStyle/>
          <a:p>
            <a:pPr marL="0" indent="0" algn="ctr"/>
            <a:r>
              <a:rPr lang="en-US" dirty="0"/>
              <a:t>Interfacing 101 – Other tricks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00600"/>
          </a:xfrm>
        </p:spPr>
        <p:txBody>
          <a:bodyPr/>
          <a:lstStyle/>
          <a:p>
            <a:pPr marL="57150" indent="0" algn="just">
              <a:buNone/>
            </a:pPr>
            <a:r>
              <a:rPr lang="en-US" sz="1600" dirty="0">
                <a:solidFill>
                  <a:schemeClr val="tx1"/>
                </a:solidFill>
                <a:cs typeface="+mn-cs"/>
              </a:rPr>
              <a:t>Get Data from External Systems</a:t>
            </a:r>
          </a:p>
          <a:p>
            <a:pPr marL="57150" indent="0" algn="just">
              <a:buNone/>
            </a:pPr>
            <a:endParaRPr lang="en-US" sz="1600" dirty="0">
              <a:solidFill>
                <a:schemeClr val="tx1"/>
              </a:solidFill>
              <a:cs typeface="+mn-cs"/>
            </a:endParaRPr>
          </a:p>
          <a:p>
            <a:pPr marL="57150" indent="0" algn="just">
              <a:buNone/>
            </a:pPr>
            <a:endParaRPr lang="en-US" sz="1600" dirty="0">
              <a:solidFill>
                <a:schemeClr val="tx1"/>
              </a:solidFill>
              <a:cs typeface="+mn-cs"/>
            </a:endParaRPr>
          </a:p>
          <a:p>
            <a:pPr marL="57150" indent="0" algn="just">
              <a:buNone/>
            </a:pPr>
            <a:endParaRPr lang="en-US" sz="1600" dirty="0">
              <a:solidFill>
                <a:schemeClr val="tx1"/>
              </a:solidFill>
              <a:cs typeface="+mn-cs"/>
            </a:endParaRPr>
          </a:p>
          <a:p>
            <a:pPr marL="57150" indent="0" algn="just">
              <a:buNone/>
            </a:pPr>
            <a:endParaRPr lang="en-US" sz="1600" dirty="0">
              <a:solidFill>
                <a:schemeClr val="tx1"/>
              </a:solidFill>
              <a:cs typeface="+mn-cs"/>
            </a:endParaRPr>
          </a:p>
          <a:p>
            <a:pPr marL="57150" indent="0" algn="just">
              <a:buNone/>
            </a:pPr>
            <a:endParaRPr lang="en-US" sz="1600" dirty="0">
              <a:solidFill>
                <a:schemeClr val="tx1"/>
              </a:solidFill>
              <a:cs typeface="+mn-cs"/>
            </a:endParaRPr>
          </a:p>
          <a:p>
            <a:pPr marL="57150" indent="0" algn="just">
              <a:buNone/>
            </a:pPr>
            <a:r>
              <a:rPr lang="en-US" sz="1600" dirty="0">
                <a:solidFill>
                  <a:schemeClr val="tx1"/>
                </a:solidFill>
                <a:cs typeface="+mn-cs"/>
              </a:rPr>
              <a:t>+</a:t>
            </a:r>
          </a:p>
          <a:p>
            <a:pPr marL="57150" indent="0" algn="just">
              <a:buNone/>
            </a:pPr>
            <a:endParaRPr lang="en-US" sz="1600" dirty="0">
              <a:solidFill>
                <a:schemeClr val="tx1"/>
              </a:solidFill>
              <a:cs typeface="+mn-cs"/>
            </a:endParaRPr>
          </a:p>
          <a:p>
            <a:pPr marL="57150" indent="0" algn="just">
              <a:buNone/>
            </a:pPr>
            <a:endParaRPr lang="en-US" sz="1600" dirty="0">
              <a:solidFill>
                <a:schemeClr val="tx1"/>
              </a:solidFill>
              <a:cs typeface="+mn-cs"/>
            </a:endParaRPr>
          </a:p>
          <a:p>
            <a:pPr marL="57150" indent="0" algn="just">
              <a:buNone/>
            </a:pPr>
            <a:endParaRPr lang="en-US" sz="1600" dirty="0">
              <a:solidFill>
                <a:schemeClr val="tx1"/>
              </a:solidFill>
              <a:cs typeface="+mn-cs"/>
            </a:endParaRPr>
          </a:p>
          <a:p>
            <a:pPr marL="57150" indent="0" algn="just">
              <a:buNone/>
            </a:pPr>
            <a:endParaRPr lang="en-US" sz="1600" dirty="0">
              <a:solidFill>
                <a:schemeClr val="tx1"/>
              </a:solidFill>
              <a:cs typeface="+mn-cs"/>
            </a:endParaRPr>
          </a:p>
          <a:p>
            <a:pPr marL="57150" indent="0" algn="just">
              <a:buNone/>
            </a:pPr>
            <a:endParaRPr lang="en-US" sz="1600" dirty="0">
              <a:solidFill>
                <a:schemeClr val="tx1"/>
              </a:solidFill>
              <a:cs typeface="+mn-cs"/>
            </a:endParaRPr>
          </a:p>
          <a:p>
            <a:pPr marL="57150" indent="0" algn="just">
              <a:buNone/>
            </a:pPr>
            <a:endParaRPr lang="en-US" sz="1600" dirty="0">
              <a:solidFill>
                <a:schemeClr val="tx1"/>
              </a:solidFill>
              <a:cs typeface="+mn-cs"/>
            </a:endParaRP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914400"/>
            <a:ext cx="3505200" cy="26201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3921390"/>
            <a:ext cx="4761905" cy="21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729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6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What’s coming in 7.6.6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>
                <a:solidFill>
                  <a:schemeClr val="tx1"/>
                </a:solidFill>
                <a:cs typeface="+mn-cs"/>
              </a:rPr>
              <a:t>Security Templates</a:t>
            </a:r>
          </a:p>
          <a:p>
            <a:pPr lvl="1" algn="just"/>
            <a:r>
              <a:rPr lang="en-US" dirty="0">
                <a:solidFill>
                  <a:schemeClr val="tx1"/>
                </a:solidFill>
                <a:cs typeface="+mn-cs"/>
              </a:rPr>
              <a:t>Security Template holds User Type, Group Security, Data Approval Level and preferences. </a:t>
            </a:r>
          </a:p>
          <a:p>
            <a:pPr lvl="1" algn="just"/>
            <a:r>
              <a:rPr lang="en-US" dirty="0">
                <a:solidFill>
                  <a:schemeClr val="tx1"/>
                </a:solidFill>
                <a:cs typeface="+mn-cs"/>
              </a:rPr>
              <a:t>Users can be assigned to templates making it easier to maintain security</a:t>
            </a:r>
          </a:p>
          <a:p>
            <a:pPr marL="5715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indent="-285750" algn="just"/>
            <a:r>
              <a:rPr lang="en-US" sz="1800" dirty="0">
                <a:solidFill>
                  <a:schemeClr val="tx1"/>
                </a:solidFill>
                <a:cs typeface="+mn-cs"/>
              </a:rPr>
              <a:t>Custom Data Entry will allow Lab Cal / Additional Info data to be entered. </a:t>
            </a:r>
          </a:p>
          <a:p>
            <a:pPr lvl="1" algn="just"/>
            <a:r>
              <a:rPr lang="en-US" sz="1600" dirty="0">
                <a:solidFill>
                  <a:schemeClr val="tx1"/>
                </a:solidFill>
                <a:cs typeface="+mn-cs"/>
              </a:rPr>
              <a:t>Enter Analysis Times, Sample Time, Sampled By in Lab Cal.</a:t>
            </a:r>
          </a:p>
          <a:p>
            <a:pPr lvl="1" algn="just"/>
            <a:endParaRPr lang="en-US" sz="1600" dirty="0">
              <a:solidFill>
                <a:schemeClr val="tx1"/>
              </a:solidFill>
              <a:cs typeface="+mn-cs"/>
            </a:endParaRPr>
          </a:p>
          <a:p>
            <a:pPr indent="-285750" algn="just"/>
            <a:r>
              <a:rPr lang="en-US" sz="1800" dirty="0">
                <a:solidFill>
                  <a:schemeClr val="tx1"/>
                </a:solidFill>
                <a:cs typeface="+mn-cs"/>
              </a:rPr>
              <a:t>Customizable messages  for Entry Limit Exceedances.</a:t>
            </a:r>
          </a:p>
          <a:p>
            <a:pPr indent="-285750" algn="just"/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indent="-285750" algn="just"/>
            <a:r>
              <a:rPr lang="en-US" sz="1800" dirty="0">
                <a:solidFill>
                  <a:schemeClr val="tx1"/>
                </a:solidFill>
                <a:cs typeface="+mn-cs"/>
              </a:rPr>
              <a:t>Feature Request Forms</a:t>
            </a:r>
          </a:p>
          <a:p>
            <a:pPr indent="-285750" algn="just"/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285750"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8056832"/>
      </p:ext>
    </p:extLst>
  </p:cSld>
  <p:clrMapOvr>
    <a:masterClrMapping/>
  </p:clrMapOvr>
</p:sld>
</file>

<file path=ppt/theme/theme1.xml><?xml version="1.0" encoding="utf-8"?>
<a:theme xmlns:a="http://schemas.openxmlformats.org/drawingml/2006/main" name="2013 Hach PPT Theme">
  <a:themeElements>
    <a:clrScheme name="Custom 1">
      <a:dk1>
        <a:srgbClr val="0098DB"/>
      </a:dk1>
      <a:lt1>
        <a:srgbClr val="FFFFFE"/>
      </a:lt1>
      <a:dk2>
        <a:srgbClr val="006BAC"/>
      </a:dk2>
      <a:lt2>
        <a:srgbClr val="FFFFFE"/>
      </a:lt2>
      <a:accent1>
        <a:srgbClr val="76B7D9"/>
      </a:accent1>
      <a:accent2>
        <a:srgbClr val="9F0926"/>
      </a:accent2>
      <a:accent3>
        <a:srgbClr val="F1AB1F"/>
      </a:accent3>
      <a:accent4>
        <a:srgbClr val="505150"/>
      </a:accent4>
      <a:accent5>
        <a:srgbClr val="8D8E8D"/>
      </a:accent5>
      <a:accent6>
        <a:srgbClr val="C0C1BF"/>
      </a:accent6>
      <a:hlink>
        <a:srgbClr val="9F0926"/>
      </a:hlink>
      <a:folHlink>
        <a:srgbClr val="00376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28624</TotalTime>
  <Words>245</Words>
  <Application>Microsoft Office PowerPoint</Application>
  <PresentationFormat>On-screen Show (4:3)</PresentationFormat>
  <Paragraphs>92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2013 Hach PPT Theme</vt:lpstr>
      <vt:lpstr> General Session – River Birch A &amp; B Tuesday 10:45AM – 12:00PM  Introducing Data Interoperability - Interfacing Best Practices  Scott Dorner – IIM Product Manager, Hach  </vt:lpstr>
      <vt:lpstr>Interfacing 101 -SCADA</vt:lpstr>
      <vt:lpstr>Interfacing 101 - LIMS</vt:lpstr>
      <vt:lpstr>Interfacing 101 - Instruments</vt:lpstr>
      <vt:lpstr>Interfacing 101 – Other tricks</vt:lpstr>
      <vt:lpstr>PowerPoint Presentation</vt:lpstr>
      <vt:lpstr>What’s coming in 7.6.6</vt:lpstr>
    </vt:vector>
  </TitlesOfParts>
  <Company>Hach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svoss</dc:creator>
  <cp:lastModifiedBy>Dorner, Scott</cp:lastModifiedBy>
  <cp:revision>169</cp:revision>
  <dcterms:created xsi:type="dcterms:W3CDTF">2013-08-25T14:55:48Z</dcterms:created>
  <dcterms:modified xsi:type="dcterms:W3CDTF">2017-08-29T15:27:01Z</dcterms:modified>
</cp:coreProperties>
</file>