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477" r:id="rId5"/>
    <p:sldId id="474" r:id="rId6"/>
    <p:sldId id="473" r:id="rId7"/>
    <p:sldId id="475" r:id="rId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88561" autoAdjust="0"/>
  </p:normalViewPr>
  <p:slideViewPr>
    <p:cSldViewPr>
      <p:cViewPr varScale="1">
        <p:scale>
          <a:sx n="60" d="100"/>
          <a:sy n="60" d="100"/>
        </p:scale>
        <p:origin x="16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871DA-A063-4C76-B2D8-8AD3A147847E}" type="datetimeFigureOut">
              <a:rPr lang="nl-BE" smtClean="0"/>
              <a:t>31/08/2017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9D3EF-307B-46C9-8435-590F03BEB5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082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Quick self introduction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First off, Thank you for taking time out of your busy schedules to come together for a couple of days to learn, share, and connect.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Round of applause for our presenters. . .thank you so much for sharing your knowledge and experience with your peers and with the Hach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Take a moment to thank the Hach team who’ve worked with each of you this week, and a special thanks to Pam Moss and Bryan Sharpnack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A120BF-ED8B-46F3-A656-64600F6AD8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3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active users of WIMS, your community is helping us continue to innovate, so I want to take a moment to recognize where we are coming from and where we are going.  </a:t>
            </a:r>
          </a:p>
          <a:p>
            <a:r>
              <a:rPr lang="en-US" baseline="0" dirty="0"/>
              <a:t>1. &lt;story of how Hach started; simpler and faster; &gt;</a:t>
            </a:r>
          </a:p>
          <a:p>
            <a:r>
              <a:rPr lang="en-US" baseline="0" dirty="0"/>
              <a:t>2. You are leveraging WIMS and other products in our Claros category developing a stronger understanding of what the data means, creating information…</a:t>
            </a:r>
          </a:p>
          <a:p>
            <a:r>
              <a:rPr lang="en-US" baseline="0" dirty="0"/>
              <a:t>3. …ultimately developing actionable insights – what do </a:t>
            </a:r>
            <a:r>
              <a:rPr lang="en-US" baseline="0" dirty="0" err="1"/>
              <a:t>do</a:t>
            </a:r>
            <a:r>
              <a:rPr lang="en-US" baseline="0" dirty="0"/>
              <a:t> with that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D3EF-307B-46C9-8435-590F03BEB579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505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are continuing to invest here &lt;walk through each category&gt;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D3EF-307B-46C9-8435-590F03BEB57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730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Thank</a:t>
            </a:r>
            <a:r>
              <a:rPr lang="en-US" baseline="0" dirty="0"/>
              <a:t> you for helping us get better.  Your voices this week were heard.  &lt;&lt;Mention survey? As you may have guessed, we’ll be sending you a survey about the conference.  We take your feedback VERY seriously and would appreciate you taking the time to let us know how we can do better for next year.&gt;&gt;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Thank you for helping each other get better.  Special recognition to those who presented. . .if you didn’t present, consider it for next time or do so at a regional conference. . .the knowledge exchange amongst you the users is what makes these conferences so powerful.  The people in this room coming from utilities or sites which ensure water quality – you do important work.  As an outdoorsman who grew up on rivers, and as a parent of a growing daughter who is at school right now, thank you for your commitment to our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D3EF-307B-46C9-8435-590F03BEB57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626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74534"/>
            <a:ext cx="7086600" cy="10784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6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728"/>
            <a:ext cx="4038600" cy="386503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2728"/>
            <a:ext cx="4038600" cy="3873500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937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728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2728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159834"/>
            <a:ext cx="8229600" cy="0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5709" y="1152739"/>
            <a:ext cx="0" cy="4554324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159834"/>
            <a:ext cx="8229600" cy="0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5709" y="1152739"/>
            <a:ext cx="0" cy="4554324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65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aster Takeaway - fixed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728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440" y="4284133"/>
            <a:ext cx="3769243" cy="1388534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171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akeaway - scalab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728"/>
            <a:ext cx="4038600" cy="3768005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802020" y="1520395"/>
            <a:ext cx="383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srgbClr val="0098DB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11496"/>
            <a:ext cx="8229600" cy="7498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tIns="0"/>
          <a:lstStyle>
            <a:lvl1pPr marL="0" indent="0">
              <a:buNone/>
              <a:defRPr baseline="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dirty="0"/>
              <a:t>This is scalable conclusion text. The round-cornered text box is adjustable to fit the desired amount of space.</a:t>
            </a:r>
          </a:p>
        </p:txBody>
      </p:sp>
    </p:spTree>
    <p:extLst>
      <p:ext uri="{BB962C8B-B14F-4D97-AF65-F5344CB8AC3E}">
        <p14:creationId xmlns:p14="http://schemas.microsoft.com/office/powerpoint/2010/main" val="341114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45770"/>
            <a:ext cx="5884333" cy="2426229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435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4013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623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t" anchorCtr="0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285750" indent="-285750">
              <a:buFont typeface="Arial"/>
              <a:buChar char="•"/>
              <a:defRPr sz="1400">
                <a:solidFill>
                  <a:srgbClr val="505050"/>
                </a:solidFill>
              </a:defRPr>
            </a:lvl1pPr>
            <a:lvl2pPr marL="628650" indent="-171450">
              <a:buFont typeface="Lucida Grande"/>
              <a:buChar char="—"/>
              <a:defRPr sz="1200">
                <a:solidFill>
                  <a:srgbClr val="505050"/>
                </a:solidFill>
              </a:defRPr>
            </a:lvl2pPr>
            <a:lvl3pPr marL="1085850" indent="-171450">
              <a:buFont typeface="Arial"/>
              <a:buChar char="•"/>
              <a:defRPr sz="1000">
                <a:solidFill>
                  <a:srgbClr val="505050"/>
                </a:solidFill>
              </a:defRPr>
            </a:lvl3pPr>
            <a:lvl4pPr marL="1543050" indent="-171450">
              <a:buFont typeface="Lucida Grande"/>
              <a:buChar char="—"/>
              <a:defRPr sz="900">
                <a:solidFill>
                  <a:srgbClr val="505050"/>
                </a:solidFill>
              </a:defRPr>
            </a:lvl4pPr>
            <a:lvl5pPr marL="2000250" indent="-171450">
              <a:buFont typeface="Lucida Grande"/>
              <a:buChar char="»"/>
              <a:defRPr sz="900">
                <a:solidFill>
                  <a:srgbClr val="505050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801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Wa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0"/>
            <a:ext cx="8229600" cy="10414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52728"/>
            <a:ext cx="8229600" cy="411480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7379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57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0098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74534"/>
            <a:ext cx="7086600" cy="10784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98D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5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6326" y="1251169"/>
            <a:ext cx="8229600" cy="396021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52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Content with Im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and content with image layout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988559" y="1325563"/>
            <a:ext cx="2697163" cy="2252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6326" y="1251169"/>
            <a:ext cx="8229600" cy="396021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066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 </a:t>
            </a:r>
            <a:r>
              <a:rPr lang="en-US" dirty="0" err="1"/>
              <a:t>layouT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6326" y="1251169"/>
            <a:ext cx="8229600" cy="396021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882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17" name="Table Placeholder 16"/>
          <p:cNvSpPr>
            <a:spLocks noGrp="1"/>
          </p:cNvSpPr>
          <p:nvPr>
            <p:ph type="tbl" sz="quarter" idx="13"/>
          </p:nvPr>
        </p:nvSpPr>
        <p:spPr>
          <a:xfrm>
            <a:off x="1436688" y="1158105"/>
            <a:ext cx="6238875" cy="144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able Placeholder 16"/>
          <p:cNvSpPr>
            <a:spLocks noGrp="1"/>
          </p:cNvSpPr>
          <p:nvPr>
            <p:ph type="tbl" sz="quarter" idx="14"/>
          </p:nvPr>
        </p:nvSpPr>
        <p:spPr>
          <a:xfrm>
            <a:off x="1436688" y="2758305"/>
            <a:ext cx="6238875" cy="144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able Placeholder 16"/>
          <p:cNvSpPr>
            <a:spLocks noGrp="1"/>
          </p:cNvSpPr>
          <p:nvPr>
            <p:ph type="tbl" sz="quarter" idx="15"/>
          </p:nvPr>
        </p:nvSpPr>
        <p:spPr>
          <a:xfrm>
            <a:off x="1436688" y="4358505"/>
            <a:ext cx="6238875" cy="14411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6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728"/>
            <a:ext cx="3972296" cy="3839633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773869" y="1252728"/>
            <a:ext cx="3913187" cy="383434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0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2728"/>
            <a:ext cx="3834953" cy="387350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458582" y="1252728"/>
            <a:ext cx="4227513" cy="3698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7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2728"/>
            <a:ext cx="3881305" cy="387350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3"/>
          </p:nvPr>
        </p:nvSpPr>
        <p:spPr>
          <a:xfrm>
            <a:off x="4440477" y="1252728"/>
            <a:ext cx="4244975" cy="38580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7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2296"/>
            <a:ext cx="8229600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2728"/>
            <a:ext cx="8229600" cy="4114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57950"/>
            <a:ext cx="38946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marL="0" indent="0" algn="l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457200"/>
            <a:fld id="{F9748022-1863-6A47-B2F5-4EB18026B312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chemeClr val="tx1"/>
          </a:solidFill>
          <a:latin typeface="Arial Narrow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05050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05050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505050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05050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505050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8877300" cy="48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022-1863-6A47-B2F5-4EB18026B312}" type="slidenum">
              <a:rPr/>
              <a:pPr/>
              <a:t>1</a:t>
            </a:fld>
            <a:endParaRPr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5725" y="-78017"/>
            <a:ext cx="8229600" cy="1040400"/>
          </a:xfrm>
        </p:spPr>
        <p:txBody>
          <a:bodyPr/>
          <a:lstStyle/>
          <a:p>
            <a:br>
              <a:rPr lang="en-US" dirty="0">
                <a:solidFill>
                  <a:srgbClr val="4D4D4D"/>
                </a:solidFill>
              </a:rPr>
            </a:br>
            <a:r>
              <a:rPr lang="en-US" dirty="0">
                <a:solidFill>
                  <a:srgbClr val="0098DB"/>
                </a:solidFill>
              </a:rPr>
              <a:t>WIMS National </a:t>
            </a:r>
            <a:r>
              <a:rPr lang="en-US" sz="2800" dirty="0">
                <a:solidFill>
                  <a:srgbClr val="0098DB"/>
                </a:solidFill>
              </a:rPr>
              <a:t>User Conference – </a:t>
            </a:r>
            <a:r>
              <a:rPr lang="en-US" dirty="0">
                <a:solidFill>
                  <a:srgbClr val="0098DB"/>
                </a:solidFill>
              </a:rPr>
              <a:t>wrap up</a:t>
            </a:r>
            <a:br>
              <a:rPr lang="en-US" sz="2800" dirty="0">
                <a:solidFill>
                  <a:srgbClr val="0098DB"/>
                </a:solidFill>
              </a:rPr>
            </a:br>
            <a:endParaRPr lang="en-US" sz="2800" dirty="0">
              <a:solidFill>
                <a:srgbClr val="0098DB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38850" y="4279582"/>
            <a:ext cx="2771775" cy="8763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Barry Lyon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VP, Global Marketing</a:t>
            </a:r>
          </a:p>
        </p:txBody>
      </p:sp>
    </p:spTree>
    <p:extLst>
      <p:ext uri="{BB962C8B-B14F-4D97-AF65-F5344CB8AC3E}">
        <p14:creationId xmlns:p14="http://schemas.microsoft.com/office/powerpoint/2010/main" val="99532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6" y="4257649"/>
            <a:ext cx="3323155" cy="2215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5776" y="2527510"/>
            <a:ext cx="4128446" cy="3565785"/>
          </a:xfrm>
          <a:prstGeom prst="rect">
            <a:avLst/>
          </a:prstGeom>
        </p:spPr>
      </p:pic>
      <p:sp>
        <p:nvSpPr>
          <p:cNvPr id="7" name="Arrow: Curved Down 6"/>
          <p:cNvSpPr/>
          <p:nvPr/>
        </p:nvSpPr>
        <p:spPr>
          <a:xfrm rot="6638700">
            <a:off x="2199587" y="3011652"/>
            <a:ext cx="3960440" cy="2722486"/>
          </a:xfrm>
          <a:prstGeom prst="curvedDownArrow">
            <a:avLst/>
          </a:prstGeom>
          <a:gradFill>
            <a:gsLst>
              <a:gs pos="0">
                <a:srgbClr val="0098DB"/>
              </a:gs>
              <a:gs pos="100000">
                <a:schemeClr val="tx1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</a:t>
            </a:r>
            <a:r>
              <a:rPr lang="en-US" dirty="0">
                <a:sym typeface="Wingdings" panose="05000000000000000000" pitchFamily="2" charset="2"/>
              </a:rPr>
              <a:t> Actionable Insights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289" y="1052736"/>
            <a:ext cx="4427727" cy="2664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40911" y="951692"/>
            <a:ext cx="41515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Measurement</a:t>
            </a:r>
            <a:r>
              <a:rPr lang="en-US" b="1" dirty="0"/>
              <a:t>: </a:t>
            </a:r>
          </a:p>
          <a:p>
            <a:r>
              <a:rPr lang="en-US" dirty="0"/>
              <a:t>Faster, Simpler, Greener, More Informative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0355" y="2344104"/>
            <a:ext cx="2386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Understanding: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496" y="3885183"/>
            <a:ext cx="244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Actionable Insights: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34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82550"/>
            <a:ext cx="8229600" cy="1041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all">
                <a:solidFill>
                  <a:schemeClr val="tx1"/>
                </a:solidFill>
                <a:latin typeface="Arial Narrow"/>
                <a:ea typeface="+mj-ea"/>
                <a:cs typeface="Arial"/>
              </a:defRPr>
            </a:lvl1pPr>
          </a:lstStyle>
          <a:p>
            <a:endParaRPr lang="en-US" dirty="0"/>
          </a:p>
          <a:p>
            <a:r>
              <a:rPr lang="en-US" dirty="0"/>
              <a:t>Continuing to create clarity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268759"/>
            <a:ext cx="5196253" cy="49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5485" y="1212343"/>
            <a:ext cx="1969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For helping 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92168"/>
            <a:ext cx="375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helping each other</a:t>
            </a:r>
          </a:p>
        </p:txBody>
      </p:sp>
      <p:pic>
        <p:nvPicPr>
          <p:cNvPr id="5" name="Picture 2" descr="http://www.drinkingwaterfountains.co.uk/wp/wp-content/uploads/2009/08/girl-drinking-water_Ful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45" y="3647068"/>
            <a:ext cx="3472726" cy="2304256"/>
          </a:xfrm>
          <a:prstGeom prst="rect">
            <a:avLst/>
          </a:prstGeom>
          <a:noFill/>
          <a:ln>
            <a:solidFill>
              <a:srgbClr val="C0C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1212343"/>
            <a:ext cx="4711480" cy="2305747"/>
          </a:xfrm>
          <a:prstGeom prst="rect">
            <a:avLst/>
          </a:prstGeom>
          <a:noFill/>
          <a:ln>
            <a:solidFill>
              <a:srgbClr val="C0C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491500"/>
      </p:ext>
    </p:extLst>
  </p:cSld>
  <p:clrMapOvr>
    <a:masterClrMapping/>
  </p:clrMapOvr>
</p:sld>
</file>

<file path=ppt/theme/theme1.xml><?xml version="1.0" encoding="utf-8"?>
<a:theme xmlns:a="http://schemas.openxmlformats.org/drawingml/2006/main" name="2013 Hach PowerPoint Template 110613">
  <a:themeElements>
    <a:clrScheme name="Custom 1">
      <a:dk1>
        <a:srgbClr val="0098DB"/>
      </a:dk1>
      <a:lt1>
        <a:srgbClr val="FFFFFE"/>
      </a:lt1>
      <a:dk2>
        <a:srgbClr val="006BAC"/>
      </a:dk2>
      <a:lt2>
        <a:srgbClr val="FFFFFE"/>
      </a:lt2>
      <a:accent1>
        <a:srgbClr val="C60C30"/>
      </a:accent1>
      <a:accent2>
        <a:srgbClr val="999999"/>
      </a:accent2>
      <a:accent3>
        <a:srgbClr val="A3AF07"/>
      </a:accent3>
      <a:accent4>
        <a:srgbClr val="D88C02"/>
      </a:accent4>
      <a:accent5>
        <a:srgbClr val="8D8E8D"/>
      </a:accent5>
      <a:accent6>
        <a:srgbClr val="C0C1BF"/>
      </a:accent6>
      <a:hlink>
        <a:srgbClr val="9F0926"/>
      </a:hlink>
      <a:folHlink>
        <a:srgbClr val="0037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1C36F6BAE864F881B6B80F6B4FF37" ma:contentTypeVersion="0" ma:contentTypeDescription="Create a new document." ma:contentTypeScope="" ma:versionID="05814975bbdd15f520311079aaeac04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E4B6B3-B1D0-4A27-9A0A-3519742084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7EF123B-5E3A-4918-95C0-83436F1289F8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5B324C-E1C3-488B-AA04-2D7FA40B8F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14471</TotalTime>
  <Words>398</Words>
  <Application>Microsoft Office PowerPoint</Application>
  <PresentationFormat>On-screen Show (4:3)</PresentationFormat>
  <Paragraphs>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Lucida Grande</vt:lpstr>
      <vt:lpstr>Wingdings</vt:lpstr>
      <vt:lpstr>2013 Hach PowerPoint Template 110613</vt:lpstr>
      <vt:lpstr> WIMS National User Conference – wrap up </vt:lpstr>
      <vt:lpstr>Innovation  Actionable Insights </vt:lpstr>
      <vt:lpstr>PowerPoint Presentation</vt:lpstr>
      <vt:lpstr>Thank You…</vt:lpstr>
    </vt:vector>
  </TitlesOfParts>
  <Company>Hach Lange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Sollution Selling Report Out</dc:title>
  <dc:creator>Peter.Bringsken@hach.com</dc:creator>
  <cp:lastModifiedBy>Lyon, Barry</cp:lastModifiedBy>
  <cp:revision>615</cp:revision>
  <dcterms:created xsi:type="dcterms:W3CDTF">2015-06-07T14:34:37Z</dcterms:created>
  <dcterms:modified xsi:type="dcterms:W3CDTF">2017-08-31T15:43:02Z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0x0101007411C36F6BAE864F881B6B80F6B4FF37</vt:lpwstr>
  </property>
</Properties>
</file>