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84" r:id="rId3"/>
    <p:sldId id="283" r:id="rId4"/>
    <p:sldId id="285" r:id="rId5"/>
    <p:sldId id="286" r:id="rId6"/>
    <p:sldId id="257" r:id="rId7"/>
    <p:sldId id="260" r:id="rId8"/>
    <p:sldId id="265" r:id="rId9"/>
    <p:sldId id="262" r:id="rId10"/>
    <p:sldId id="263" r:id="rId11"/>
    <p:sldId id="272" r:id="rId12"/>
    <p:sldId id="264" r:id="rId13"/>
    <p:sldId id="266" r:id="rId14"/>
    <p:sldId id="282" r:id="rId15"/>
    <p:sldId id="268" r:id="rId16"/>
    <p:sldId id="269" r:id="rId17"/>
    <p:sldId id="270" r:id="rId18"/>
    <p:sldId id="271" r:id="rId19"/>
    <p:sldId id="287" r:id="rId20"/>
    <p:sldId id="281" r:id="rId21"/>
    <p:sldId id="273" r:id="rId22"/>
    <p:sldId id="278" r:id="rId23"/>
    <p:sldId id="274" r:id="rId24"/>
    <p:sldId id="275" r:id="rId25"/>
    <p:sldId id="276" r:id="rId26"/>
    <p:sldId id="277" r:id="rId27"/>
    <p:sldId id="279" r:id="rId28"/>
    <p:sldId id="280" r:id="rId2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02B"/>
    <a:srgbClr val="8F4330"/>
    <a:srgbClr val="5A797B"/>
    <a:srgbClr val="4457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70374" autoAdjust="0"/>
  </p:normalViewPr>
  <p:slideViewPr>
    <p:cSldViewPr snapToGrid="0" snapToObjects="1">
      <p:cViewPr varScale="1">
        <p:scale>
          <a:sx n="84" d="100"/>
          <a:sy n="84" d="100"/>
        </p:scale>
        <p:origin x="86" y="1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4" d="100"/>
          <a:sy n="74" d="100"/>
        </p:scale>
        <p:origin x="292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6238271-2392-4270-B537-413BD40C5925}" type="datetimeFigureOut">
              <a:rPr lang="en-US" smtClean="0"/>
              <a:t>9/7/2017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4EF254D-E9E7-4BCF-A0F7-4D52E5735B8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727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C2FBDD0-A727-40F8-80B1-788269838162}" type="datetimeFigureOut">
              <a:rPr lang="en-US" smtClean="0"/>
              <a:t>9/7/2017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BEC6152-458A-4DF2-8FD0-1D52FB121B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41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C6152-458A-4DF2-8FD0-1D52FB121B3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893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C6152-458A-4DF2-8FD0-1D52FB121B3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149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C6152-458A-4DF2-8FD0-1D52FB121B3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028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C6152-458A-4DF2-8FD0-1D52FB121B3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201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C6152-458A-4DF2-8FD0-1D52FB121B3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48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C6152-458A-4DF2-8FD0-1D52FB121B3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076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C6152-458A-4DF2-8FD0-1D52FB121B3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150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C6152-458A-4DF2-8FD0-1D52FB121B3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216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C6152-458A-4DF2-8FD0-1D52FB121B3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878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C6152-458A-4DF2-8FD0-1D52FB121B3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3868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C6152-458A-4DF2-8FD0-1D52FB121B3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038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C6152-458A-4DF2-8FD0-1D52FB121B3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1529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C6152-458A-4DF2-8FD0-1D52FB121B3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588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C6152-458A-4DF2-8FD0-1D52FB121B3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687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C6152-458A-4DF2-8FD0-1D52FB121B3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9014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C6152-458A-4DF2-8FD0-1D52FB121B3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268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C6152-458A-4DF2-8FD0-1D52FB121B3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974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C6152-458A-4DF2-8FD0-1D52FB121B3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600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C6152-458A-4DF2-8FD0-1D52FB121B3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998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C6152-458A-4DF2-8FD0-1D52FB121B3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406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C6152-458A-4DF2-8FD0-1D52FB121B3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48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C6152-458A-4DF2-8FD0-1D52FB121B3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095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C6152-458A-4DF2-8FD0-1D52FB121B3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114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C6152-458A-4DF2-8FD0-1D52FB121B3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83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068894" y="2288761"/>
            <a:ext cx="8590377" cy="110997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64611D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6" y="1990653"/>
            <a:ext cx="1828571" cy="1828571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6126164"/>
            <a:ext cx="12192000" cy="731837"/>
          </a:xfrm>
          <a:prstGeom prst="rect">
            <a:avLst/>
          </a:prstGeom>
          <a:solidFill>
            <a:srgbClr val="64611D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423762" y="6240455"/>
            <a:ext cx="1166500" cy="481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 cap="all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1000" b="1" i="0" dirty="0">
                <a:solidFill>
                  <a:srgbClr val="64611D"/>
                </a:solidFill>
                <a:latin typeface="Arial"/>
                <a:cs typeface="Arial"/>
              </a:rPr>
              <a:t>CITY OF BEND</a:t>
            </a:r>
            <a:r>
              <a:rPr lang="en-US" sz="1000" b="0" dirty="0">
                <a:solidFill>
                  <a:srgbClr val="64611D"/>
                </a:solidFill>
              </a:rPr>
              <a:t>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6786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88590" y="302993"/>
            <a:ext cx="9455001" cy="457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400">
                <a:solidFill>
                  <a:srgbClr val="64611D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3760" y="1076741"/>
            <a:ext cx="10972800" cy="504942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35" y="74393"/>
            <a:ext cx="914400" cy="9144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126164"/>
            <a:ext cx="12192000" cy="731837"/>
          </a:xfrm>
          <a:prstGeom prst="rect">
            <a:avLst/>
          </a:prstGeom>
          <a:solidFill>
            <a:srgbClr val="64611D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423762" y="6240455"/>
            <a:ext cx="1166500" cy="481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 cap="all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1000" b="1" i="0" dirty="0">
                <a:solidFill>
                  <a:srgbClr val="64611D"/>
                </a:solidFill>
                <a:latin typeface="Arial"/>
                <a:cs typeface="Arial"/>
              </a:rPr>
              <a:t>CITY OF BEND</a:t>
            </a:r>
            <a:r>
              <a:rPr lang="en-US" sz="1000" b="0" dirty="0">
                <a:solidFill>
                  <a:srgbClr val="64611D"/>
                </a:solidFill>
              </a:rPr>
              <a:t>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736939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23760" y="1079769"/>
            <a:ext cx="5384800" cy="504639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11760" y="1079770"/>
            <a:ext cx="5384800" cy="504639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126164"/>
            <a:ext cx="12192000" cy="731837"/>
          </a:xfrm>
          <a:prstGeom prst="rect">
            <a:avLst/>
          </a:prstGeom>
          <a:solidFill>
            <a:srgbClr val="64611D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23762" y="6240455"/>
            <a:ext cx="1166500" cy="481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 cap="all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1000" b="1" i="0" dirty="0">
                <a:solidFill>
                  <a:srgbClr val="64611D"/>
                </a:solidFill>
                <a:latin typeface="Arial"/>
                <a:cs typeface="Arial"/>
              </a:rPr>
              <a:t>CITY OF BEND</a:t>
            </a:r>
            <a:r>
              <a:rPr lang="en-US" sz="1000" b="0" dirty="0">
                <a:solidFill>
                  <a:srgbClr val="64611D"/>
                </a:solidFill>
              </a:rPr>
              <a:t>                                      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388590" y="302993"/>
            <a:ext cx="9455001" cy="457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400">
                <a:solidFill>
                  <a:srgbClr val="64611D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35" y="743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34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026392"/>
            <a:ext cx="12192000" cy="4330913"/>
          </a:xfrm>
          <a:prstGeom prst="rect">
            <a:avLst/>
          </a:prstGeom>
          <a:solidFill>
            <a:srgbClr val="2A6363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2A6363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1388591" y="1026392"/>
            <a:ext cx="9414819" cy="4330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388591" y="5357305"/>
            <a:ext cx="8026461" cy="712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126164"/>
            <a:ext cx="12192000" cy="731837"/>
          </a:xfrm>
          <a:prstGeom prst="rect">
            <a:avLst/>
          </a:prstGeom>
          <a:solidFill>
            <a:srgbClr val="64611D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423762" y="6240455"/>
            <a:ext cx="1166500" cy="481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 cap="all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1000" b="1" i="0" dirty="0">
                <a:solidFill>
                  <a:srgbClr val="64611D"/>
                </a:solidFill>
                <a:latin typeface="Arial"/>
                <a:cs typeface="Arial"/>
              </a:rPr>
              <a:t>CITY OF BEND</a:t>
            </a:r>
            <a:r>
              <a:rPr lang="en-US" sz="1000" b="0" dirty="0">
                <a:solidFill>
                  <a:srgbClr val="64611D"/>
                </a:solidFill>
              </a:rPr>
              <a:t>                                      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388590" y="302993"/>
            <a:ext cx="9455001" cy="457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400">
                <a:solidFill>
                  <a:srgbClr val="64611D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35" y="743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88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- Sage Green">
    <p:bg>
      <p:bgPr>
        <a:solidFill>
          <a:srgbClr val="445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423762" y="6240455"/>
            <a:ext cx="1166500" cy="481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 cap="all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1000" b="1" i="0" dirty="0">
                <a:solidFill>
                  <a:schemeClr val="bg1"/>
                </a:solidFill>
                <a:latin typeface="Arial"/>
                <a:cs typeface="Arial"/>
              </a:rPr>
              <a:t>CITY OF BEND</a:t>
            </a:r>
            <a:r>
              <a:rPr lang="en-US" sz="1000" b="0" dirty="0">
                <a:solidFill>
                  <a:schemeClr val="bg1"/>
                </a:solidFill>
              </a:rPr>
              <a:t>                                     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768626" y="250203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06796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- Juniper Blue">
    <p:bg>
      <p:bgPr>
        <a:solidFill>
          <a:srgbClr val="5A79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423762" y="6240455"/>
            <a:ext cx="1166500" cy="481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 cap="all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1000" b="1" i="0" dirty="0">
                <a:solidFill>
                  <a:schemeClr val="bg1"/>
                </a:solidFill>
                <a:latin typeface="Arial"/>
                <a:cs typeface="Arial"/>
              </a:rPr>
              <a:t>CITY OF BEND</a:t>
            </a:r>
            <a:r>
              <a:rPr lang="en-US" sz="1000" b="0" dirty="0">
                <a:solidFill>
                  <a:schemeClr val="bg1"/>
                </a:solidFill>
              </a:rPr>
              <a:t>                                      </a:t>
            </a:r>
          </a:p>
        </p:txBody>
      </p:sp>
      <p:sp>
        <p:nvSpPr>
          <p:cNvPr id="4" name="Title 4"/>
          <p:cNvSpPr>
            <a:spLocks noGrp="1"/>
          </p:cNvSpPr>
          <p:nvPr>
            <p:ph type="title" hasCustomPrompt="1"/>
          </p:nvPr>
        </p:nvSpPr>
        <p:spPr>
          <a:xfrm>
            <a:off x="768626" y="250203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26644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- Cinder Cone Red">
    <p:bg>
      <p:bgPr>
        <a:solidFill>
          <a:srgbClr val="8F4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423762" y="6240455"/>
            <a:ext cx="1166500" cy="481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 cap="all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1000" b="1" i="0" dirty="0">
                <a:solidFill>
                  <a:schemeClr val="bg1"/>
                </a:solidFill>
                <a:latin typeface="Arial"/>
                <a:cs typeface="Arial"/>
              </a:rPr>
              <a:t>CITY OF BEND</a:t>
            </a:r>
            <a:r>
              <a:rPr lang="en-US" sz="1000" b="0" dirty="0">
                <a:solidFill>
                  <a:schemeClr val="bg1"/>
                </a:solidFill>
              </a:rPr>
              <a:t>                                     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768626" y="2502038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43085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- Olive Green">
    <p:bg>
      <p:bgPr>
        <a:solidFill>
          <a:srgbClr val="757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423762" y="6240455"/>
            <a:ext cx="1166500" cy="481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 cap="all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1000" b="1" i="0" dirty="0">
                <a:solidFill>
                  <a:schemeClr val="bg1"/>
                </a:solidFill>
                <a:latin typeface="Arial"/>
                <a:cs typeface="Arial"/>
              </a:rPr>
              <a:t>CITY OF BEND</a:t>
            </a:r>
            <a:r>
              <a:rPr lang="en-US" sz="1000" b="0" dirty="0">
                <a:solidFill>
                  <a:schemeClr val="bg1"/>
                </a:solidFill>
              </a:rPr>
              <a:t>                                     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768626" y="250203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45697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716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3" r:id="rId2"/>
    <p:sldLayoutId id="2147483664" r:id="rId3"/>
    <p:sldLayoutId id="2147483665" r:id="rId4"/>
    <p:sldLayoutId id="2147483667" r:id="rId5"/>
    <p:sldLayoutId id="2147483668" r:id="rId6"/>
    <p:sldLayoutId id="2147483669" r:id="rId7"/>
    <p:sldLayoutId id="2147483670" r:id="rId8"/>
  </p:sldLayoutIdLst>
  <p:txStyles>
    <p:titleStyle>
      <a:lvl1pPr algn="r" defTabSz="457200" rtl="0" eaLnBrk="1" latinLnBrk="0" hangingPunct="1">
        <a:spcBef>
          <a:spcPct val="0"/>
        </a:spcBef>
        <a:buNone/>
        <a:defRPr sz="2800" b="1" i="0" kern="1200" cap="all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7838" y="1116623"/>
            <a:ext cx="8731433" cy="2282111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Benefits of Custom WIMS Dashboards for Compliance </a:t>
            </a:r>
            <a:br>
              <a:rPr lang="en-US" dirty="0"/>
            </a:br>
            <a:r>
              <a:rPr lang="en-US" sz="1800" dirty="0"/>
              <a:t>(OR how I learned to stop worrying and love Hach WIMS)</a:t>
            </a:r>
            <a:br>
              <a:rPr lang="en-US" sz="1800" dirty="0"/>
            </a:br>
            <a:br>
              <a:rPr lang="en-US" sz="1800" dirty="0"/>
            </a:br>
            <a:br>
              <a:rPr lang="en-US" dirty="0"/>
            </a:br>
            <a:r>
              <a:rPr lang="en-US" sz="2200" dirty="0"/>
              <a:t>Drexell Barnes - City of Bend, OR </a:t>
            </a:r>
          </a:p>
        </p:txBody>
      </p:sp>
    </p:spTree>
    <p:extLst>
      <p:ext uri="{BB962C8B-B14F-4D97-AF65-F5344CB8AC3E}">
        <p14:creationId xmlns:p14="http://schemas.microsoft.com/office/powerpoint/2010/main" val="3452486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57" y="140678"/>
            <a:ext cx="10710911" cy="6113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8126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0" y="261288"/>
            <a:ext cx="10700306" cy="5726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528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3" y="184638"/>
            <a:ext cx="10579730" cy="6022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1261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35" y="226377"/>
            <a:ext cx="10872418" cy="5796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9545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35" y="263391"/>
            <a:ext cx="10972550" cy="5775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4536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" y="226377"/>
            <a:ext cx="10841328" cy="5796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4311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" y="261288"/>
            <a:ext cx="10841328" cy="5726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203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58" y="261288"/>
            <a:ext cx="10751971" cy="5726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4334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1" y="261288"/>
            <a:ext cx="10742145" cy="5726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0494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06" y="261288"/>
            <a:ext cx="10548874" cy="5726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0053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City of Bend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Drexell Barnes</a:t>
            </a:r>
            <a:r>
              <a:rPr lang="en-US" sz="3200" dirty="0"/>
              <a:t>, Water Quality Laboratory Supervisor</a:t>
            </a:r>
          </a:p>
          <a:p>
            <a:pPr lvl="1"/>
            <a:r>
              <a:rPr lang="en-US" sz="3200" dirty="0"/>
              <a:t>16 years with the City</a:t>
            </a:r>
          </a:p>
          <a:p>
            <a:pPr lvl="1"/>
            <a:r>
              <a:rPr lang="en-US" sz="3200" dirty="0"/>
              <a:t>Water Quality Lab is accredited to analyze potable &amp; non-potable water</a:t>
            </a:r>
          </a:p>
          <a:p>
            <a:pPr lvl="1"/>
            <a:r>
              <a:rPr lang="en-US" sz="3200" dirty="0"/>
              <a:t>WQ Lab utilizes Promium Element LIMS</a:t>
            </a:r>
          </a:p>
          <a:p>
            <a:pPr lvl="1"/>
            <a:r>
              <a:rPr lang="en-US" sz="3200" dirty="0"/>
              <a:t>How did a nice guy like me get mixed up in all these databases?</a:t>
            </a:r>
          </a:p>
        </p:txBody>
      </p:sp>
    </p:spTree>
    <p:extLst>
      <p:ext uri="{BB962C8B-B14F-4D97-AF65-F5344CB8AC3E}">
        <p14:creationId xmlns:p14="http://schemas.microsoft.com/office/powerpoint/2010/main" val="2944257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17" y="138195"/>
            <a:ext cx="8685814" cy="65143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8895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" y="193431"/>
            <a:ext cx="10978589" cy="56622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1436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55" y="252454"/>
            <a:ext cx="10872428" cy="5805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129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1" y="193431"/>
            <a:ext cx="10706054" cy="5750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1720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1" y="205009"/>
            <a:ext cx="10706054" cy="5727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6280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1" y="238500"/>
            <a:ext cx="10706054" cy="5660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6180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1" y="252455"/>
            <a:ext cx="10706054" cy="5632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9262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55" y="253015"/>
            <a:ext cx="10547825" cy="563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9605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Importance of planning for &amp; implementing Hach WIMS management</a:t>
            </a:r>
          </a:p>
          <a:p>
            <a:r>
              <a:rPr lang="en-US" sz="2800" dirty="0"/>
              <a:t>Engage management and operations both when planning</a:t>
            </a:r>
          </a:p>
          <a:p>
            <a:r>
              <a:rPr lang="en-US" sz="2800" dirty="0"/>
              <a:t>Spreading the knowledge has helped expand our capabilities</a:t>
            </a:r>
          </a:p>
          <a:p>
            <a:r>
              <a:rPr lang="en-US" sz="2800" dirty="0"/>
              <a:t>Improvement is continuous - effort might decrease but will never disappear</a:t>
            </a:r>
          </a:p>
          <a:p>
            <a:r>
              <a:rPr lang="en-US" sz="2800" dirty="0"/>
              <a:t>Operators are more engaged and surprises have been reduced</a:t>
            </a:r>
          </a:p>
          <a:p>
            <a:r>
              <a:rPr lang="en-US" sz="2800" dirty="0"/>
              <a:t>Leverage youth and enthusiasm, time is on your side</a:t>
            </a:r>
          </a:p>
        </p:txBody>
      </p:sp>
    </p:spTree>
    <p:extLst>
      <p:ext uri="{BB962C8B-B14F-4D97-AF65-F5344CB8AC3E}">
        <p14:creationId xmlns:p14="http://schemas.microsoft.com/office/powerpoint/2010/main" val="308131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City of Bend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City of Bend Utility Department serves the largest city in central Oregon</a:t>
            </a:r>
          </a:p>
          <a:p>
            <a:pPr lvl="1"/>
            <a:r>
              <a:rPr lang="en-US" dirty="0"/>
              <a:t>13 MGD surface water treatment + 17 MGD groundwater capacity for 30 MGD total drinking water capacity</a:t>
            </a:r>
          </a:p>
          <a:p>
            <a:pPr lvl="1"/>
            <a:r>
              <a:rPr lang="en-US" dirty="0"/>
              <a:t>6 MGD wastewater treatment facility</a:t>
            </a:r>
          </a:p>
          <a:p>
            <a:r>
              <a:rPr lang="en-US" dirty="0"/>
              <a:t>Bend is the 6</a:t>
            </a:r>
            <a:r>
              <a:rPr lang="en-US" baseline="30000" dirty="0"/>
              <a:t>th</a:t>
            </a:r>
            <a:r>
              <a:rPr lang="en-US" dirty="0"/>
              <a:t> fastest growing city &gt;50,000 in US</a:t>
            </a:r>
          </a:p>
          <a:p>
            <a:r>
              <a:rPr lang="en-US" dirty="0"/>
              <a:t>Bend’s population by year:</a:t>
            </a:r>
          </a:p>
          <a:p>
            <a:pPr lvl="1"/>
            <a:r>
              <a:rPr lang="en-US" dirty="0"/>
              <a:t>2000 census, 52,000</a:t>
            </a:r>
          </a:p>
          <a:p>
            <a:pPr lvl="1"/>
            <a:r>
              <a:rPr lang="en-US" dirty="0"/>
              <a:t>2010 census, 76,639</a:t>
            </a:r>
          </a:p>
          <a:p>
            <a:pPr lvl="1"/>
            <a:r>
              <a:rPr lang="en-US" dirty="0"/>
              <a:t>2017 estimated 91,000</a:t>
            </a:r>
          </a:p>
          <a:p>
            <a:r>
              <a:rPr lang="en-US" dirty="0"/>
              <a:t>Growth, in the utility and in the city, has been constant</a:t>
            </a:r>
          </a:p>
        </p:txBody>
      </p:sp>
    </p:spTree>
    <p:extLst>
      <p:ext uri="{BB962C8B-B14F-4D97-AF65-F5344CB8AC3E}">
        <p14:creationId xmlns:p14="http://schemas.microsoft.com/office/powerpoint/2010/main" val="489330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21" y="241759"/>
            <a:ext cx="8145625" cy="6317385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6473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107" y="2396930"/>
            <a:ext cx="6386027" cy="4257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" y="301331"/>
            <a:ext cx="6864437" cy="4578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31266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City of bend Hach WIMS -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City purchased WIMS (OpsSys) in 2009</a:t>
            </a:r>
          </a:p>
          <a:p>
            <a:r>
              <a:rPr lang="en-US" dirty="0"/>
              <a:t>Deployed WIMS for use in both Water and Wastewater facilities</a:t>
            </a:r>
          </a:p>
          <a:p>
            <a:pPr lvl="1"/>
            <a:r>
              <a:rPr lang="en-US" dirty="0"/>
              <a:t>One facility, one shared database</a:t>
            </a:r>
          </a:p>
          <a:p>
            <a:pPr lvl="1"/>
            <a:r>
              <a:rPr lang="en-US" dirty="0"/>
              <a:t>Hach WIMS management fell on laboratory staff</a:t>
            </a:r>
          </a:p>
          <a:p>
            <a:pPr lvl="1"/>
            <a:r>
              <a:rPr lang="en-US" dirty="0"/>
              <a:t>2,400 variables, 3 interfaces (2 SCADA, 1 LIMS) with &gt;1,500 interfaced variables</a:t>
            </a:r>
          </a:p>
          <a:p>
            <a:pPr lvl="1"/>
            <a:r>
              <a:rPr lang="en-US" dirty="0"/>
              <a:t>Utility Dept. did not plan for long-term WIMS management</a:t>
            </a:r>
          </a:p>
          <a:p>
            <a:pPr lvl="1"/>
            <a:r>
              <a:rPr lang="en-US" dirty="0"/>
              <a:t>WIMS variables, structure and use was not uniform across departments</a:t>
            </a:r>
          </a:p>
          <a:p>
            <a:r>
              <a:rPr lang="en-US" dirty="0"/>
              <a:t>Hach WIMS Project initiated in 2016</a:t>
            </a:r>
          </a:p>
          <a:p>
            <a:pPr lvl="1"/>
            <a:r>
              <a:rPr lang="en-US" dirty="0"/>
              <a:t>Plan for more-permanent WIMS management</a:t>
            </a:r>
          </a:p>
          <a:p>
            <a:pPr lvl="1"/>
            <a:r>
              <a:rPr lang="en-US" dirty="0"/>
              <a:t>Increase WIMS utilization</a:t>
            </a:r>
          </a:p>
          <a:p>
            <a:pPr lvl="1"/>
            <a:r>
              <a:rPr lang="en-US" dirty="0"/>
              <a:t>Leverage WIMS efficiencies</a:t>
            </a:r>
          </a:p>
          <a:p>
            <a:pPr lvl="1"/>
            <a:r>
              <a:rPr lang="en-US" dirty="0"/>
              <a:t>In short, make LIMS manageable and useable for all users</a:t>
            </a:r>
          </a:p>
        </p:txBody>
      </p:sp>
    </p:spTree>
    <p:extLst>
      <p:ext uri="{BB962C8B-B14F-4D97-AF65-F5344CB8AC3E}">
        <p14:creationId xmlns:p14="http://schemas.microsoft.com/office/powerpoint/2010/main" val="201128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47" y="589085"/>
            <a:ext cx="10854732" cy="4958861"/>
          </a:xfrm>
        </p:spPr>
      </p:pic>
    </p:spTree>
    <p:extLst>
      <p:ext uri="{BB962C8B-B14F-4D97-AF65-F5344CB8AC3E}">
        <p14:creationId xmlns:p14="http://schemas.microsoft.com/office/powerpoint/2010/main" val="3420972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8" y="105508"/>
            <a:ext cx="10656277" cy="6020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24130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1" y="96715"/>
            <a:ext cx="10791655" cy="6049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3498864"/>
      </p:ext>
    </p:extLst>
  </p:cSld>
  <p:clrMapOvr>
    <a:masterClrMapping/>
  </p:clrMapOvr>
</p:sld>
</file>

<file path=ppt/theme/theme1.xml><?xml version="1.0" encoding="utf-8"?>
<a:theme xmlns:a="http://schemas.openxmlformats.org/drawingml/2006/main" name="CityOfBend_PwrPoint-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B Powerpoint Template.potx" id="{0B39F638-5210-4733-AA10-B72799E58AC7}" vid="{98F96E4D-E8EC-49DF-B220-FF9EA85F81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2027</TotalTime>
  <Words>314</Words>
  <Application>Microsoft Office PowerPoint</Application>
  <PresentationFormat>Widescreen</PresentationFormat>
  <Paragraphs>61</Paragraphs>
  <Slides>28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Arial Black</vt:lpstr>
      <vt:lpstr>Calibri</vt:lpstr>
      <vt:lpstr>CityOfBend_PwrPoint-THEME</vt:lpstr>
      <vt:lpstr>Benefits of Custom WIMS Dashboards for Compliance  (OR how I learned to stop worrying and love Hach WIMS)   Drexell Barnes - City of Bend, OR </vt:lpstr>
      <vt:lpstr>City of Bend</vt:lpstr>
      <vt:lpstr>City of Bend</vt:lpstr>
      <vt:lpstr>PowerPoint Presentation</vt:lpstr>
      <vt:lpstr>PowerPoint Presentation</vt:lpstr>
      <vt:lpstr>City of bend Hach WIMS -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</vt:lpstr>
    </vt:vector>
  </TitlesOfParts>
  <Company>City of Bend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Benefits of Custom WIMS Dashboards for Compliance  Drexell Barnes - City of Bend, OR</dc:title>
  <dc:creator>Drexell Barnes</dc:creator>
  <cp:lastModifiedBy>Sharpnack, Bryan</cp:lastModifiedBy>
  <cp:revision>25</cp:revision>
  <cp:lastPrinted>2017-08-24T22:39:19Z</cp:lastPrinted>
  <dcterms:created xsi:type="dcterms:W3CDTF">2017-08-23T17:18:42Z</dcterms:created>
  <dcterms:modified xsi:type="dcterms:W3CDTF">2017-09-07T15:38:10Z</dcterms:modified>
</cp:coreProperties>
</file>