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1"/>
  </p:notesMasterIdLst>
  <p:sldIdLst>
    <p:sldId id="441" r:id="rId3"/>
    <p:sldId id="443" r:id="rId4"/>
    <p:sldId id="444" r:id="rId5"/>
    <p:sldId id="437" r:id="rId6"/>
    <p:sldId id="438" r:id="rId7"/>
    <p:sldId id="439" r:id="rId8"/>
    <p:sldId id="440" r:id="rId9"/>
    <p:sldId id="442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561" autoAdjust="0"/>
  </p:normalViewPr>
  <p:slideViewPr>
    <p:cSldViewPr>
      <p:cViewPr varScale="1">
        <p:scale>
          <a:sx n="64" d="100"/>
          <a:sy n="64" d="100"/>
        </p:scale>
        <p:origin x="13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871DA-A063-4C76-B2D8-8AD3A147847E}" type="datetimeFigureOut">
              <a:rPr lang="nl-BE" smtClean="0"/>
              <a:t>19/09/2017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9D3EF-307B-46C9-8435-590F03BEB5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082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60813-F231-4F99-A081-59CC448F24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5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4534"/>
            <a:ext cx="7086600" cy="10784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6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386503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2728"/>
            <a:ext cx="4038600" cy="3873500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937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2728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59834"/>
            <a:ext cx="8229600" cy="0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5709" y="1152739"/>
            <a:ext cx="0" cy="4554324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159834"/>
            <a:ext cx="8229600" cy="0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5709" y="1152739"/>
            <a:ext cx="0" cy="4554324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65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ster Takeaway - fixe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440" y="4284133"/>
            <a:ext cx="3769243" cy="1388534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171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akeaway - scalab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4038600" cy="3768005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802020" y="1520395"/>
            <a:ext cx="383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srgbClr val="0098DB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11496"/>
            <a:ext cx="8229600" cy="7498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tIns="0"/>
          <a:lstStyle>
            <a:lvl1pPr marL="0" indent="0">
              <a:buNone/>
              <a:defRPr baseline="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dirty="0"/>
              <a:t>This is scalable conclusion text. The round-cornered text box is adjustable to fit the desired amount of space.</a:t>
            </a:r>
          </a:p>
        </p:txBody>
      </p:sp>
    </p:spTree>
    <p:extLst>
      <p:ext uri="{BB962C8B-B14F-4D97-AF65-F5344CB8AC3E}">
        <p14:creationId xmlns:p14="http://schemas.microsoft.com/office/powerpoint/2010/main" val="341114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45770"/>
            <a:ext cx="5884333" cy="2426229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43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01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623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t" anchorCtr="0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285750" indent="-285750">
              <a:buFont typeface="Arial"/>
              <a:buChar char="•"/>
              <a:defRPr sz="1400">
                <a:solidFill>
                  <a:srgbClr val="505050"/>
                </a:solidFill>
              </a:defRPr>
            </a:lvl1pPr>
            <a:lvl2pPr marL="628650" indent="-171450">
              <a:buFont typeface="Lucida Grande"/>
              <a:buChar char="—"/>
              <a:defRPr sz="1200">
                <a:solidFill>
                  <a:srgbClr val="505050"/>
                </a:solidFill>
              </a:defRPr>
            </a:lvl2pPr>
            <a:lvl3pPr marL="1085850" indent="-171450">
              <a:buFont typeface="Arial"/>
              <a:buChar char="•"/>
              <a:defRPr sz="1000">
                <a:solidFill>
                  <a:srgbClr val="505050"/>
                </a:solidFill>
              </a:defRPr>
            </a:lvl3pPr>
            <a:lvl4pPr marL="1543050" indent="-171450">
              <a:buFont typeface="Lucida Grande"/>
              <a:buChar char="—"/>
              <a:defRPr sz="900">
                <a:solidFill>
                  <a:srgbClr val="505050"/>
                </a:solidFill>
              </a:defRPr>
            </a:lvl4pPr>
            <a:lvl5pPr marL="2000250" indent="-171450">
              <a:buFont typeface="Lucida Grande"/>
              <a:buChar char="»"/>
              <a:defRPr sz="900">
                <a:solidFill>
                  <a:srgbClr val="505050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01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W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0"/>
            <a:ext cx="8229600" cy="10414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52728"/>
            <a:ext cx="8229600" cy="411480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379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4534"/>
            <a:ext cx="7086600" cy="107844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44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98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4534"/>
            <a:ext cx="7086600" cy="107844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98D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5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0098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4534"/>
            <a:ext cx="7086600" cy="10784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98D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51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11480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45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31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452596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59834"/>
            <a:ext cx="8229600" cy="0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5709" y="1152739"/>
            <a:ext cx="0" cy="4554324"/>
          </a:xfrm>
          <a:prstGeom prst="line">
            <a:avLst/>
          </a:prstGeom>
          <a:ln w="254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10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4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3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Font typeface="Arial" pitchFamily="34" charset="0"/>
              <a:buChar char="•"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4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3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Font typeface="Arial" pitchFamily="34" charset="0"/>
              <a:buChar char="•"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25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45770"/>
            <a:ext cx="5884333" cy="242622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807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buFont typeface="Arial" pitchFamily="34" charset="0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6326" y="1251169"/>
            <a:ext cx="8229600" cy="396021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52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Content with Im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and content with image layout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988559" y="1325563"/>
            <a:ext cx="2697163" cy="2252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6326" y="1251169"/>
            <a:ext cx="8229600" cy="396021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066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 </a:t>
            </a:r>
            <a:r>
              <a:rPr lang="en-US" dirty="0" err="1"/>
              <a:t>layouT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6326" y="1251169"/>
            <a:ext cx="8229600" cy="396021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82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17" name="Table Placeholder 16"/>
          <p:cNvSpPr>
            <a:spLocks noGrp="1"/>
          </p:cNvSpPr>
          <p:nvPr>
            <p:ph type="tbl" sz="quarter" idx="13"/>
          </p:nvPr>
        </p:nvSpPr>
        <p:spPr>
          <a:xfrm>
            <a:off x="1436688" y="1158105"/>
            <a:ext cx="6238875" cy="144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able Placeholder 16"/>
          <p:cNvSpPr>
            <a:spLocks noGrp="1"/>
          </p:cNvSpPr>
          <p:nvPr>
            <p:ph type="tbl" sz="quarter" idx="14"/>
          </p:nvPr>
        </p:nvSpPr>
        <p:spPr>
          <a:xfrm>
            <a:off x="1436688" y="2758305"/>
            <a:ext cx="6238875" cy="144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able Placeholder 16"/>
          <p:cNvSpPr>
            <a:spLocks noGrp="1"/>
          </p:cNvSpPr>
          <p:nvPr>
            <p:ph type="tbl" sz="quarter" idx="15"/>
          </p:nvPr>
        </p:nvSpPr>
        <p:spPr>
          <a:xfrm>
            <a:off x="1436688" y="4358505"/>
            <a:ext cx="6238875" cy="14411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6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728"/>
            <a:ext cx="3972296" cy="3839633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773869" y="1252728"/>
            <a:ext cx="3913187" cy="38343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0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2728"/>
            <a:ext cx="3834953" cy="387350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458582" y="1252728"/>
            <a:ext cx="4227513" cy="3698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7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2550"/>
            <a:ext cx="8229600" cy="10414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2728"/>
            <a:ext cx="3881305" cy="3873500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 marL="2057400" indent="-228600">
              <a:buFont typeface="Lucida Grande"/>
              <a:buChar char="»"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7450"/>
            <a:ext cx="389467" cy="365125"/>
          </a:xfrm>
        </p:spPr>
        <p:txBody>
          <a:bodyPr/>
          <a:lstStyle>
            <a:lvl1pPr>
              <a:defRPr lang="en-US" sz="900" kern="1200" smtClean="0">
                <a:solidFill>
                  <a:srgbClr val="505050"/>
                </a:solidFill>
                <a:latin typeface="+mn-lt"/>
                <a:ea typeface="+mn-ea"/>
                <a:cs typeface="Arial"/>
              </a:defRPr>
            </a:lvl1pPr>
          </a:lstStyle>
          <a:p>
            <a:fld id="{F9748022-1863-6A47-B2F5-4EB18026B312}" type="slidenum">
              <a:rPr/>
              <a:pPr/>
              <a:t>‹#›</a:t>
            </a:fld>
            <a:endParaRPr dirty="0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3"/>
          </p:nvPr>
        </p:nvSpPr>
        <p:spPr>
          <a:xfrm>
            <a:off x="4440477" y="1252728"/>
            <a:ext cx="4244975" cy="38580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7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2296"/>
            <a:ext cx="82296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2728"/>
            <a:ext cx="8229600" cy="4114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57950"/>
            <a:ext cx="38946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0" indent="0" algn="l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457200"/>
            <a:fld id="{F9748022-1863-6A47-B2F5-4EB18026B312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chemeClr val="tx1"/>
          </a:solidFill>
          <a:latin typeface="Arial Narrow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05050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05050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505050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05050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505050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2100"/>
            <a:ext cx="8229600" cy="4114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5000" y="6457950"/>
            <a:ext cx="307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57950"/>
            <a:ext cx="38946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0" indent="0" algn="l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78D3F72D-5222-4E12-9F54-1C3CCD201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4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4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4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accent4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ssys.com/instantkb/article.aspx?id=11159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ssys.com/InstantKB/article.aspx?id=14452" TargetMode="External"/><Relationship Id="rId2" Type="http://schemas.openxmlformats.org/officeDocument/2006/relationships/hyperlink" Target="http://www.opssys.com/InstantKB/article.aspx?id=11055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opssys.com/instantkb/article.aspx?id=11708" TargetMode="External"/><Relationship Id="rId5" Type="http://schemas.openxmlformats.org/officeDocument/2006/relationships/hyperlink" Target="http://www.opssys.com/InstantKB/article.aspx?id=14393" TargetMode="External"/><Relationship Id="rId4" Type="http://schemas.openxmlformats.org/officeDocument/2006/relationships/hyperlink" Target="http://www.opssys.com/InstantKB/article.aspx?id=1444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3212976"/>
            <a:ext cx="8933692" cy="3505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General Session – River Birch A &amp; B </a:t>
            </a:r>
            <a:br>
              <a:rPr lang="en-US" sz="3100" dirty="0"/>
            </a:br>
            <a:r>
              <a:rPr lang="en-US" sz="2800" b="0" dirty="0"/>
              <a:t>Tuesday  10:15AM – 11:15AM</a:t>
            </a:r>
            <a:br>
              <a:rPr lang="en-US" sz="3100" b="0" dirty="0"/>
            </a:br>
            <a:r>
              <a:rPr lang="en-US" sz="2700" b="0" dirty="0"/>
              <a:t>Hach WIMS Software Update- What’s New &amp; Vision  </a:t>
            </a:r>
            <a:br>
              <a:rPr lang="en-US" sz="2700" b="0" dirty="0"/>
            </a:br>
            <a:r>
              <a:rPr lang="en-US" sz="2700" b="0" dirty="0"/>
              <a:t>Welcome </a:t>
            </a:r>
            <a:br>
              <a:rPr lang="en-US" sz="2700" b="0" dirty="0"/>
            </a:br>
            <a:r>
              <a:rPr lang="en-US" sz="2700" b="0" dirty="0"/>
              <a:t>What’s New in Hach WIMS 7.6.6 including </a:t>
            </a:r>
            <a:br>
              <a:rPr lang="en-US" sz="2700" b="0" dirty="0"/>
            </a:br>
            <a:r>
              <a:rPr lang="en-US" sz="2700" b="0" dirty="0"/>
              <a:t>Road Map &amp; Future Development </a:t>
            </a:r>
            <a:br>
              <a:rPr lang="en-US" sz="2700" b="0" dirty="0"/>
            </a:br>
            <a:r>
              <a:rPr lang="en-US" sz="2700" b="0" dirty="0"/>
              <a:t>Review of 2016 Conference Attendee Survey &amp; Feedback </a:t>
            </a:r>
            <a:br>
              <a:rPr lang="en-US" sz="2700" b="0" dirty="0"/>
            </a:br>
            <a:r>
              <a:rPr lang="de-DE" sz="2700" dirty="0"/>
              <a:t>Darin Stell – VP Global Sales, Hach </a:t>
            </a:r>
            <a:br>
              <a:rPr lang="de-DE" sz="2700" b="0" dirty="0"/>
            </a:br>
            <a:r>
              <a:rPr lang="en-US" sz="2700" dirty="0"/>
              <a:t>Scott Dorner – IIM Product Manager, Hach </a:t>
            </a:r>
            <a:br>
              <a:rPr lang="en-US" sz="2700" b="0" dirty="0"/>
            </a:br>
            <a:r>
              <a:rPr lang="en-US" sz="2700" dirty="0"/>
              <a:t>Bryan Sharpnack – Application Development Manager Software, Hach </a:t>
            </a:r>
            <a:r>
              <a:rPr lang="en-US" sz="2700" b="0" dirty="0"/>
              <a:t>	</a:t>
            </a:r>
            <a:br>
              <a:rPr lang="en-US" sz="2700" b="0" dirty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74576331"/>
      </p:ext>
    </p:extLst>
  </p:cSld>
  <p:clrMapOvr>
    <a:masterClrMapping/>
  </p:clrMapOvr>
  <p:transition advTm="5773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solutions – Data Terrain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022-1863-6A47-B2F5-4EB18026B31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8827" y="1135512"/>
            <a:ext cx="262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8DB"/>
                </a:solidFill>
              </a:rPr>
              <a:t>SCADA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06990" y="1172409"/>
            <a:ext cx="679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8DB"/>
                </a:solidFill>
              </a:rPr>
              <a:t>Excel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886808" y="1348740"/>
            <a:ext cx="901216" cy="8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47664" y="1348740"/>
            <a:ext cx="1728192" cy="0"/>
          </a:xfrm>
          <a:prstGeom prst="straightConnector1">
            <a:avLst/>
          </a:prstGeom>
          <a:ln w="25400">
            <a:solidFill>
              <a:schemeClr val="accent2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484507" y="135316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(Report or Hand Entered)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723" y="1988840"/>
            <a:ext cx="262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8DB"/>
                </a:solidFill>
              </a:rPr>
              <a:t>Lab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187624" y="2173506"/>
            <a:ext cx="2019366" cy="0"/>
          </a:xfrm>
          <a:prstGeom prst="straightConnector1">
            <a:avLst/>
          </a:prstGeom>
          <a:ln w="25400">
            <a:solidFill>
              <a:schemeClr val="accent2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187412" y="1988840"/>
            <a:ext cx="1240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8DB"/>
                </a:solidFill>
              </a:rPr>
              <a:t>LIMS/Excel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01862" y="213367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Benchsheets</a:t>
            </a:r>
            <a:r>
              <a:rPr lang="en-US" sz="1200" dirty="0"/>
              <a:t> and Logs)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337416" y="2171927"/>
            <a:ext cx="530170" cy="1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882304" y="1951940"/>
            <a:ext cx="1368152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 Reports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827066" y="1092875"/>
            <a:ext cx="1438135" cy="5283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SCADA Reports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42532" y="1975666"/>
            <a:ext cx="136815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Reports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42532" y="2975620"/>
            <a:ext cx="136815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Compliance/Reg Reports</a:t>
            </a:r>
          </a:p>
        </p:txBody>
      </p:sp>
      <p:cxnSp>
        <p:nvCxnSpPr>
          <p:cNvPr id="50" name="Straight Arrow Connector 49"/>
          <p:cNvCxnSpPr>
            <a:endCxn id="48" idx="1"/>
          </p:cNvCxnSpPr>
          <p:nvPr/>
        </p:nvCxnSpPr>
        <p:spPr>
          <a:xfrm>
            <a:off x="6265201" y="1357074"/>
            <a:ext cx="1077331" cy="978632"/>
          </a:xfrm>
          <a:prstGeom prst="straightConnector1">
            <a:avLst/>
          </a:prstGeom>
          <a:ln w="25400">
            <a:solidFill>
              <a:schemeClr val="accent2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50456" y="1348740"/>
            <a:ext cx="1092076" cy="1626880"/>
          </a:xfrm>
          <a:prstGeom prst="straightConnector1">
            <a:avLst/>
          </a:prstGeom>
          <a:ln w="25400">
            <a:solidFill>
              <a:schemeClr val="accent2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250456" y="2133674"/>
            <a:ext cx="1077331" cy="1066736"/>
          </a:xfrm>
          <a:prstGeom prst="straightConnector1">
            <a:avLst/>
          </a:prstGeom>
          <a:ln w="25400">
            <a:solidFill>
              <a:schemeClr val="accent2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5" idx="3"/>
          </p:cNvCxnSpPr>
          <p:nvPr/>
        </p:nvCxnSpPr>
        <p:spPr>
          <a:xfrm>
            <a:off x="6250456" y="2167964"/>
            <a:ext cx="1077331" cy="335485"/>
          </a:xfrm>
          <a:prstGeom prst="straightConnector1">
            <a:avLst/>
          </a:prstGeom>
          <a:ln w="25400">
            <a:solidFill>
              <a:schemeClr val="accent2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6881" y="3007167"/>
            <a:ext cx="98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8DB"/>
                </a:solidFill>
              </a:rPr>
              <a:t>Field Data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079137" y="3290729"/>
            <a:ext cx="2019366" cy="0"/>
          </a:xfrm>
          <a:prstGeom prst="straightConnector1">
            <a:avLst/>
          </a:prstGeom>
          <a:ln w="25400">
            <a:solidFill>
              <a:schemeClr val="accent2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113248" y="3106063"/>
            <a:ext cx="1240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8DB"/>
                </a:solidFill>
              </a:rPr>
              <a:t>Excel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9136" y="3290729"/>
            <a:ext cx="1908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(Paper </a:t>
            </a:r>
            <a:r>
              <a:rPr lang="en-US" sz="1200" dirty="0" err="1"/>
              <a:t>logsheets</a:t>
            </a:r>
            <a:r>
              <a:rPr lang="en-US" sz="1200" dirty="0"/>
              <a:t>/logbooks)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744207" y="2537739"/>
            <a:ext cx="3598325" cy="752991"/>
          </a:xfrm>
          <a:prstGeom prst="straightConnector1">
            <a:avLst/>
          </a:prstGeom>
          <a:ln w="25400">
            <a:solidFill>
              <a:schemeClr val="accent2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9" idx="1"/>
          </p:cNvCxnSpPr>
          <p:nvPr/>
        </p:nvCxnSpPr>
        <p:spPr>
          <a:xfrm>
            <a:off x="3779230" y="3290730"/>
            <a:ext cx="3563302" cy="44930"/>
          </a:xfrm>
          <a:prstGeom prst="straightConnector1">
            <a:avLst/>
          </a:prstGeom>
          <a:ln w="25400">
            <a:solidFill>
              <a:schemeClr val="accent2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50094" y="4170786"/>
            <a:ext cx="4432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8DB"/>
                </a:solidFill>
              </a:rPr>
              <a:t>Data in Silos, hand entered multiple times in different spreadsheets.  Typically, monthly sheets copied </a:t>
            </a:r>
            <a:r>
              <a:rPr lang="en-US" b="1">
                <a:solidFill>
                  <a:srgbClr val="0098DB"/>
                </a:solidFill>
              </a:rPr>
              <a:t>every month.</a:t>
            </a:r>
            <a:endParaRPr lang="en-US" b="1" dirty="0">
              <a:solidFill>
                <a:srgbClr val="0098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8" grpId="0"/>
      <p:bldP spid="41" grpId="0"/>
      <p:bldP spid="60" grpId="0"/>
      <p:bldP spid="62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6881" y="56848"/>
            <a:ext cx="8229600" cy="1041400"/>
          </a:xfrm>
        </p:spPr>
        <p:txBody>
          <a:bodyPr/>
          <a:lstStyle/>
          <a:p>
            <a:r>
              <a:rPr lang="en-US" dirty="0"/>
              <a:t>Data Management solutions – WIMS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022-1863-6A47-B2F5-4EB18026B3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882304" y="1951940"/>
            <a:ext cx="1368152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 Reports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59173" y="1135943"/>
            <a:ext cx="1292548" cy="6978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SCADA/</a:t>
            </a:r>
          </a:p>
          <a:p>
            <a:pPr algn="ctr"/>
            <a:r>
              <a:rPr lang="en-US" dirty="0"/>
              <a:t>Historian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42532" y="1975666"/>
            <a:ext cx="136815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Reports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42532" y="2975620"/>
            <a:ext cx="136815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Compliance/Reg Reports</a:t>
            </a:r>
          </a:p>
        </p:txBody>
      </p:sp>
    </p:spTree>
    <p:extLst>
      <p:ext uri="{BB962C8B-B14F-4D97-AF65-F5344CB8AC3E}">
        <p14:creationId xmlns:p14="http://schemas.microsoft.com/office/powerpoint/2010/main" val="12328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hach wims 7.6.6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52728"/>
            <a:ext cx="8363272" cy="4768560"/>
          </a:xfrm>
        </p:spPr>
        <p:txBody>
          <a:bodyPr/>
          <a:lstStyle/>
          <a:p>
            <a:r>
              <a:rPr lang="en-US" dirty="0"/>
              <a:t>Database update.  Applied on first login to a facility database.</a:t>
            </a:r>
          </a:p>
          <a:p>
            <a:r>
              <a:rPr lang="en-US" dirty="0"/>
              <a:t>Security Setup</a:t>
            </a:r>
          </a:p>
          <a:p>
            <a:pPr lvl="1"/>
            <a:r>
              <a:rPr lang="en-US" dirty="0"/>
              <a:t>User Profiles</a:t>
            </a:r>
          </a:p>
          <a:p>
            <a:pPr lvl="1"/>
            <a:r>
              <a:rPr lang="en-US" dirty="0"/>
              <a:t>New Settings allows Manager User Type new access </a:t>
            </a:r>
          </a:p>
          <a:p>
            <a:r>
              <a:rPr lang="en-US" dirty="0"/>
              <a:t>Variable Setup</a:t>
            </a:r>
          </a:p>
          <a:p>
            <a:pPr lvl="1"/>
            <a:r>
              <a:rPr lang="en-US" dirty="0"/>
              <a:t>Custom Messages for Entry Limits</a:t>
            </a:r>
          </a:p>
          <a:p>
            <a:pPr lvl="1"/>
            <a:r>
              <a:rPr lang="en-US" dirty="0"/>
              <a:t>Preview </a:t>
            </a:r>
            <a:r>
              <a:rPr lang="en-US" dirty="0" err="1"/>
              <a:t>Calc</a:t>
            </a:r>
            <a:r>
              <a:rPr lang="en-US" dirty="0"/>
              <a:t> Button makes Equation Setup and Testing easier</a:t>
            </a:r>
          </a:p>
          <a:p>
            <a:r>
              <a:rPr lang="en-US" dirty="0"/>
              <a:t>Dashboard</a:t>
            </a:r>
          </a:p>
          <a:p>
            <a:pPr lvl="1"/>
            <a:r>
              <a:rPr lang="en-US" dirty="0"/>
              <a:t>Edit button added to main dashboard allowing Super Users to open the current dashboard in Spread Design. </a:t>
            </a:r>
          </a:p>
          <a:p>
            <a:pPr lvl="1"/>
            <a:r>
              <a:rPr lang="en-US" dirty="0"/>
              <a:t>Open button allows you to display a different report/dashboard </a:t>
            </a:r>
          </a:p>
          <a:p>
            <a:pPr lvl="1"/>
            <a:r>
              <a:rPr lang="en-US" dirty="0"/>
              <a:t>Date Picker added to dashboard allowing you to change dates for the dashboard.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022-1863-6A47-B2F5-4EB18026B3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hach wims 7.6.6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363272" cy="4896544"/>
          </a:xfrm>
        </p:spPr>
        <p:txBody>
          <a:bodyPr/>
          <a:lstStyle/>
          <a:p>
            <a:r>
              <a:rPr lang="en-US" dirty="0"/>
              <a:t>Spread Reports</a:t>
            </a:r>
          </a:p>
          <a:p>
            <a:pPr lvl="1"/>
            <a:r>
              <a:rPr lang="en-US" dirty="0"/>
              <a:t>Sheet, Copy Sheet added.</a:t>
            </a:r>
          </a:p>
          <a:p>
            <a:pPr lvl="1"/>
            <a:r>
              <a:rPr lang="en-US" dirty="0"/>
              <a:t>Functions added or updated</a:t>
            </a:r>
          </a:p>
          <a:p>
            <a:pPr lvl="2"/>
            <a:r>
              <a:rPr lang="en-US" dirty="0"/>
              <a:t>VINFO – Additional Info and XREF</a:t>
            </a:r>
          </a:p>
          <a:p>
            <a:pPr lvl="2"/>
            <a:r>
              <a:rPr lang="en-US" dirty="0"/>
              <a:t>VDE – Flags edited, deleted or forced data</a:t>
            </a:r>
          </a:p>
          <a:p>
            <a:pPr lvl="2"/>
            <a:r>
              <a:rPr lang="en-US" dirty="0"/>
              <a:t>LINFO – Supports Additional Info </a:t>
            </a:r>
          </a:p>
          <a:p>
            <a:pPr lvl="2"/>
            <a:r>
              <a:rPr lang="en-US" dirty="0"/>
              <a:t>GSV – Handles number per date range</a:t>
            </a:r>
          </a:p>
          <a:p>
            <a:pPr lvl="2"/>
            <a:r>
              <a:rPr lang="en-US" dirty="0"/>
              <a:t>GMEDZ added</a:t>
            </a:r>
          </a:p>
          <a:p>
            <a:pPr lvl="2"/>
            <a:r>
              <a:rPr lang="en-US" dirty="0"/>
              <a:t>DDSCWO added – daily detail result comment when occurs.</a:t>
            </a:r>
          </a:p>
          <a:p>
            <a:pPr lvl="1"/>
            <a:r>
              <a:rPr lang="en-US" dirty="0"/>
              <a:t>Prompts now allow a custom SQL query for the pick list</a:t>
            </a:r>
          </a:p>
          <a:p>
            <a:pPr lvl="1"/>
            <a:r>
              <a:rPr lang="en-US" dirty="0"/>
              <a:t>Improvements to </a:t>
            </a:r>
            <a:r>
              <a:rPr lang="en-US" dirty="0">
                <a:hlinkClick r:id="rId2"/>
              </a:rPr>
              <a:t>Conditional Formatting</a:t>
            </a:r>
            <a:r>
              <a:rPr lang="en-US" dirty="0"/>
              <a:t> including: </a:t>
            </a:r>
          </a:p>
          <a:p>
            <a:pPr lvl="2"/>
            <a:r>
              <a:rPr lang="en-US" dirty="0"/>
              <a:t>Support for anchored cell references (CELL($B$2)) </a:t>
            </a:r>
          </a:p>
          <a:p>
            <a:pPr lvl="2"/>
            <a:r>
              <a:rPr lang="en-US" dirty="0"/>
              <a:t>Ability to apply multiple formats for all true conditions using the</a:t>
            </a:r>
            <a:r>
              <a:rPr lang="en-US" i="1" dirty="0"/>
              <a:t> Apply all true rules</a:t>
            </a:r>
            <a:r>
              <a:rPr lang="en-US" dirty="0"/>
              <a:t> option.</a:t>
            </a:r>
          </a:p>
          <a:p>
            <a:r>
              <a:rPr lang="en-US" dirty="0"/>
              <a:t>Gauges are now properly sized when printing the report/dashboard.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022-1863-6A47-B2F5-4EB18026B3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hach wims 7.6.6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363272" cy="4896544"/>
          </a:xfrm>
        </p:spPr>
        <p:txBody>
          <a:bodyPr/>
          <a:lstStyle/>
          <a:p>
            <a:r>
              <a:rPr lang="en-US" dirty="0"/>
              <a:t>Monthly Data Entry</a:t>
            </a:r>
          </a:p>
          <a:p>
            <a:pPr lvl="1"/>
            <a:r>
              <a:rPr lang="en-US" dirty="0"/>
              <a:t>Border Edited data</a:t>
            </a:r>
          </a:p>
          <a:p>
            <a:pPr lvl="1"/>
            <a:r>
              <a:rPr lang="en-US" dirty="0"/>
              <a:t>Data Additional Info and Lab Cal data can now be setup as a column</a:t>
            </a:r>
          </a:p>
          <a:p>
            <a:pPr lvl="1"/>
            <a:r>
              <a:rPr lang="en-US" dirty="0"/>
              <a:t>Block Stats are displayed on status bar</a:t>
            </a:r>
          </a:p>
          <a:p>
            <a:pPr lvl="1"/>
            <a:r>
              <a:rPr lang="en-US" dirty="0"/>
              <a:t>Quick Trend Graph is a floating window that updates to the current variable</a:t>
            </a:r>
          </a:p>
          <a:p>
            <a:pPr lvl="1"/>
            <a:r>
              <a:rPr lang="en-US" dirty="0"/>
              <a:t>Force allows Result Comment to be entered</a:t>
            </a:r>
          </a:p>
          <a:p>
            <a:pPr lvl="1"/>
            <a:r>
              <a:rPr lang="en-US" dirty="0"/>
              <a:t>New Background colors for Entry Limit (light yellow) and Daily Violations (light red) </a:t>
            </a:r>
          </a:p>
          <a:p>
            <a:r>
              <a:rPr lang="en-US" dirty="0"/>
              <a:t>Custom Data Entry</a:t>
            </a:r>
          </a:p>
          <a:p>
            <a:pPr lvl="1"/>
            <a:r>
              <a:rPr lang="en-US" dirty="0"/>
              <a:t>Data Additional Info and Lab Cal data can now be setup as a column</a:t>
            </a:r>
          </a:p>
          <a:p>
            <a:pPr lvl="1"/>
            <a:r>
              <a:rPr lang="en-US" dirty="0"/>
              <a:t>Quick Trend Graph is a floating window that updates to the current variable</a:t>
            </a:r>
          </a:p>
          <a:p>
            <a:pPr lvl="1"/>
            <a:r>
              <a:rPr lang="en-US" dirty="0"/>
              <a:t>Form Data Type gives you better control of date loaded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022-1863-6A47-B2F5-4EB18026B31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hach wims 7.6.6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363272" cy="4896544"/>
          </a:xfrm>
        </p:spPr>
        <p:txBody>
          <a:bodyPr/>
          <a:lstStyle/>
          <a:p>
            <a:r>
              <a:rPr lang="en-US" dirty="0"/>
              <a:t>Lab Cal</a:t>
            </a:r>
          </a:p>
          <a:p>
            <a:pPr lvl="1"/>
            <a:r>
              <a:rPr lang="en-US" dirty="0"/>
              <a:t>Received in Lab by and Date/Time fields added </a:t>
            </a:r>
          </a:p>
          <a:p>
            <a:pPr lvl="1"/>
            <a:r>
              <a:rPr lang="en-US" dirty="0"/>
              <a:t>Order of tests in Samples can now be set on the </a:t>
            </a:r>
            <a:r>
              <a:rPr lang="en-US" dirty="0">
                <a:hlinkClick r:id="rId2"/>
              </a:rPr>
              <a:t>Sample Setup</a:t>
            </a:r>
            <a:r>
              <a:rPr lang="en-US" dirty="0"/>
              <a:t> form.    </a:t>
            </a:r>
          </a:p>
          <a:p>
            <a:pPr lvl="1"/>
            <a:r>
              <a:rPr lang="en-US" dirty="0"/>
              <a:t>Order of Samples generated on the calendar can now be set</a:t>
            </a:r>
          </a:p>
          <a:p>
            <a:pPr lvl="1"/>
            <a:r>
              <a:rPr lang="en-US" dirty="0"/>
              <a:t>Samples ready to be closed (Analyzed) are now displayed in lower right corner of Lab Cal.  Close Selected Samples button allows you to close listed samples. </a:t>
            </a:r>
          </a:p>
          <a:p>
            <a:pPr lvl="1"/>
            <a:r>
              <a:rPr lang="en-US" dirty="0"/>
              <a:t>Utilities&gt;</a:t>
            </a:r>
            <a:r>
              <a:rPr lang="en-US" dirty="0">
                <a:hlinkClick r:id="rId3"/>
              </a:rPr>
              <a:t>Send Route to PPA</a:t>
            </a:r>
            <a:r>
              <a:rPr lang="en-US" dirty="0"/>
              <a:t> added.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Miscellaneous</a:t>
            </a:r>
            <a:endParaRPr lang="en-US" dirty="0"/>
          </a:p>
          <a:p>
            <a:pPr lvl="1"/>
            <a:r>
              <a:rPr lang="en-US" dirty="0"/>
              <a:t>Units field has been increased to 20 characters (from 10). </a:t>
            </a:r>
          </a:p>
          <a:p>
            <a:pPr lvl="1"/>
            <a:r>
              <a:rPr lang="en-US" dirty="0"/>
              <a:t>Logbook entries now allow up to 4000 characters (from 2000). MS SQL only.</a:t>
            </a:r>
          </a:p>
          <a:p>
            <a:pPr lvl="1"/>
            <a:r>
              <a:rPr lang="en-US" dirty="0">
                <a:hlinkClick r:id="rId4"/>
              </a:rPr>
              <a:t>Color Setup</a:t>
            </a:r>
            <a:r>
              <a:rPr lang="en-US" dirty="0"/>
              <a:t> allows custom colors to be defined for spread report and custom data entry. </a:t>
            </a:r>
          </a:p>
          <a:p>
            <a:pPr lvl="1"/>
            <a:r>
              <a:rPr lang="en-US" dirty="0" err="1">
                <a:hlinkClick r:id="rId5"/>
              </a:rPr>
              <a:t>LSDn</a:t>
            </a:r>
            <a:r>
              <a:rPr lang="en-US" dirty="0"/>
              <a:t> Math Toolbox function added which calculates the standard deviation of the last n values. </a:t>
            </a:r>
          </a:p>
          <a:p>
            <a:pPr lvl="1"/>
            <a:r>
              <a:rPr lang="en-US" dirty="0">
                <a:hlinkClick r:id="rId6"/>
              </a:rPr>
              <a:t>User type</a:t>
            </a:r>
            <a:r>
              <a:rPr lang="en-US" dirty="0"/>
              <a:t> "USER" can now edit and scheduled tasks (if allowed)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022-1863-6A47-B2F5-4EB18026B31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 in hach </a:t>
            </a:r>
            <a:r>
              <a:rPr lang="en-US" dirty="0" err="1"/>
              <a:t>wimS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363272" cy="4896544"/>
          </a:xfrm>
        </p:spPr>
        <p:txBody>
          <a:bodyPr/>
          <a:lstStyle/>
          <a:p>
            <a:r>
              <a:rPr lang="en-US" dirty="0"/>
              <a:t>Multiple Variables Analysis Graph (7.6.8)</a:t>
            </a:r>
          </a:p>
          <a:p>
            <a:pPr lvl="1"/>
            <a:r>
              <a:rPr lang="en-US" dirty="0"/>
              <a:t>Compare up to 10 variables </a:t>
            </a:r>
          </a:p>
          <a:p>
            <a:pPr lvl="1"/>
            <a:r>
              <a:rPr lang="en-US" dirty="0"/>
              <a:t>Correlation Heat map </a:t>
            </a:r>
          </a:p>
          <a:p>
            <a:pPr lvl="1"/>
            <a:r>
              <a:rPr lang="en-US" dirty="0"/>
              <a:t>Quickly Hide, delete and add variables to the graph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Variable Group Manager</a:t>
            </a:r>
          </a:p>
          <a:p>
            <a:pPr lvl="1"/>
            <a:r>
              <a:rPr lang="en-US" dirty="0"/>
              <a:t>Create a group of variables and set who can use, edit, see the variables. 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User Conference Requests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022-1863-6A47-B2F5-4EB18026B3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13 Hach PowerPoint Template 110613">
  <a:themeElements>
    <a:clrScheme name="Custom 1">
      <a:dk1>
        <a:srgbClr val="0098DB"/>
      </a:dk1>
      <a:lt1>
        <a:srgbClr val="FFFFFE"/>
      </a:lt1>
      <a:dk2>
        <a:srgbClr val="006BAC"/>
      </a:dk2>
      <a:lt2>
        <a:srgbClr val="FFFFFE"/>
      </a:lt2>
      <a:accent1>
        <a:srgbClr val="C60C30"/>
      </a:accent1>
      <a:accent2>
        <a:srgbClr val="999999"/>
      </a:accent2>
      <a:accent3>
        <a:srgbClr val="A3AF07"/>
      </a:accent3>
      <a:accent4>
        <a:srgbClr val="D88C02"/>
      </a:accent4>
      <a:accent5>
        <a:srgbClr val="8D8E8D"/>
      </a:accent5>
      <a:accent6>
        <a:srgbClr val="C0C1BF"/>
      </a:accent6>
      <a:hlink>
        <a:srgbClr val="9F0926"/>
      </a:hlink>
      <a:folHlink>
        <a:srgbClr val="0037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13 Hach PPT Theme">
  <a:themeElements>
    <a:clrScheme name="Custom 1">
      <a:dk1>
        <a:srgbClr val="0098DB"/>
      </a:dk1>
      <a:lt1>
        <a:srgbClr val="FFFFFE"/>
      </a:lt1>
      <a:dk2>
        <a:srgbClr val="006BAC"/>
      </a:dk2>
      <a:lt2>
        <a:srgbClr val="FFFFFE"/>
      </a:lt2>
      <a:accent1>
        <a:srgbClr val="76B7D9"/>
      </a:accent1>
      <a:accent2>
        <a:srgbClr val="9F0926"/>
      </a:accent2>
      <a:accent3>
        <a:srgbClr val="F1AB1F"/>
      </a:accent3>
      <a:accent4>
        <a:srgbClr val="505150"/>
      </a:accent4>
      <a:accent5>
        <a:srgbClr val="8D8E8D"/>
      </a:accent5>
      <a:accent6>
        <a:srgbClr val="C0C1BF"/>
      </a:accent6>
      <a:hlink>
        <a:srgbClr val="9F0926"/>
      </a:hlink>
      <a:folHlink>
        <a:srgbClr val="0037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38044</TotalTime>
  <Words>471</Words>
  <Application>Microsoft Office PowerPoint</Application>
  <PresentationFormat>On-screen Show (4:3)</PresentationFormat>
  <Paragraphs>96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Arial Narrow</vt:lpstr>
      <vt:lpstr>Calibri</vt:lpstr>
      <vt:lpstr>Lucida Grande</vt:lpstr>
      <vt:lpstr>2013 Hach PowerPoint Template 110613</vt:lpstr>
      <vt:lpstr>2013 Hach PPT Theme</vt:lpstr>
      <vt:lpstr>General Session – River Birch A &amp; B  Tuesday  10:15AM – 11:15AM Hach WIMS Software Update- What’s New &amp; Vision   Welcome  What’s New in Hach WIMS 7.6.6 including  Road Map &amp; Future Development  Review of 2016 Conference Attendee Survey &amp; Feedback  Darin Stell – VP Global Sales, Hach  Scott Dorner – IIM Product Manager, Hach  Bryan Sharpnack – Application Development Manager Software, Hach   </vt:lpstr>
      <vt:lpstr>Data Management solutions – Data Terrain</vt:lpstr>
      <vt:lpstr>Data Management solutions – WIMS</vt:lpstr>
      <vt:lpstr>What’s new in hach wims 7.6.6</vt:lpstr>
      <vt:lpstr>What’s new in hach wims 7.6.6</vt:lpstr>
      <vt:lpstr>What’s new in hach wims 7.6.6</vt:lpstr>
      <vt:lpstr>What’s new in hach wims 7.6.6</vt:lpstr>
      <vt:lpstr>What’s coming in hach wimS</vt:lpstr>
    </vt:vector>
  </TitlesOfParts>
  <Company>Hach Lange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Sollution Selling Report Out</dc:title>
  <dc:creator>Peter.Bringsken@hach.com</dc:creator>
  <cp:lastModifiedBy>Dorner, Scott</cp:lastModifiedBy>
  <cp:revision>546</cp:revision>
  <dcterms:created xsi:type="dcterms:W3CDTF">2015-06-07T14:34:37Z</dcterms:created>
  <dcterms:modified xsi:type="dcterms:W3CDTF">2017-09-22T00:18:53Z</dcterms:modified>
</cp:coreProperties>
</file>