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9" r:id="rId2"/>
    <p:sldId id="348" r:id="rId3"/>
    <p:sldId id="330" r:id="rId4"/>
    <p:sldId id="331" r:id="rId5"/>
    <p:sldId id="349" r:id="rId6"/>
    <p:sldId id="350" r:id="rId7"/>
    <p:sldId id="353" r:id="rId8"/>
    <p:sldId id="354" r:id="rId9"/>
    <p:sldId id="332" r:id="rId10"/>
    <p:sldId id="333" r:id="rId11"/>
    <p:sldId id="327" r:id="rId12"/>
    <p:sldId id="334" r:id="rId13"/>
    <p:sldId id="340" r:id="rId14"/>
    <p:sldId id="338" r:id="rId15"/>
    <p:sldId id="343" r:id="rId16"/>
    <p:sldId id="344" r:id="rId17"/>
    <p:sldId id="345" r:id="rId18"/>
    <p:sldId id="347" r:id="rId19"/>
    <p:sldId id="346" r:id="rId20"/>
    <p:sldId id="300" r:id="rId21"/>
    <p:sldId id="318" r:id="rId22"/>
    <p:sldId id="342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1A7ED-F89B-4CFA-A07A-73BD3BBE8D5F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EE00-ADCD-4CF6-A944-25BB8307C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C33E-9D45-4D73-A2C5-6C9FC9D91F1D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5DB6B-5A5A-4674-BACD-AF519D26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307A6-03D1-4ABC-ACBF-9CF5A283842E}" type="slidenum">
              <a:rPr lang="en-US"/>
              <a:pPr/>
              <a:t>20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9988" y="698500"/>
            <a:ext cx="4594225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i="1"/>
              <a:t>Note: Edit this slide with your own information,but be sure to leave the link to www.opssys.com.</a:t>
            </a:r>
            <a:endParaRPr lang="en-US"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E3B51-A0E2-4A2A-96EC-D6922E60110B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592638" cy="34448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600" i="1" smtClean="0">
                <a:latin typeface="Times New Roman" charset="0"/>
              </a:rPr>
              <a:t>Note: Edit this slide with your own information,but be sure to leave the link to www.opssys.com.</a:t>
            </a:r>
            <a:endParaRPr lang="en-US" sz="160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4605BC-B5ED-4552-9444-B782356A7E07}" type="datetime1">
              <a:rPr lang="en-US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8D5C9F-7BBF-4CB9-A117-F15C2DD43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D21E-C6B4-4A50-8D79-44C1823ACEB0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EAF-33FD-4F84-B862-B6F2F37E1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sys.com/" TargetMode="External"/><Relationship Id="rId2" Type="http://schemas.openxmlformats.org/officeDocument/2006/relationships/hyperlink" Target="mailto:spd@opssy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opssys.com/instantkb/article.aspx?id=114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51054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Swis721 Ex BT" pitchFamily="34" charset="0"/>
              </a:rPr>
              <a:t>2008 Gray Matter Systems &amp; GE Fanuc User Group and Developers’ Conference</a:t>
            </a:r>
            <a:br>
              <a:rPr lang="en-US" sz="4000" b="1" i="1" dirty="0" smtClean="0">
                <a:latin typeface="Swis721 Ex BT" pitchFamily="34" charset="0"/>
              </a:rPr>
            </a:br>
            <a:r>
              <a:rPr lang="en-US" sz="4000" b="1" i="1" dirty="0" smtClean="0">
                <a:latin typeface="Swis721 Ex BT" pitchFamily="34" charset="0"/>
              </a:rPr>
              <a:t/>
            </a:r>
            <a:br>
              <a:rPr lang="en-US" sz="4000" b="1" i="1" dirty="0" smtClean="0">
                <a:latin typeface="Swis721 Ex BT" pitchFamily="34" charset="0"/>
              </a:rPr>
            </a:br>
            <a:r>
              <a:rPr lang="en-US" sz="4000" b="1" i="1" dirty="0" smtClean="0">
                <a:latin typeface="Swis721 Ex BT" pitchFamily="34" charset="0"/>
              </a:rPr>
              <a:t>Municipal Reporting with </a:t>
            </a:r>
            <a:br>
              <a:rPr lang="en-US" sz="4000" b="1" i="1" dirty="0" smtClean="0">
                <a:latin typeface="Swis721 Ex BT" pitchFamily="34" charset="0"/>
              </a:rPr>
            </a:br>
            <a:r>
              <a:rPr lang="en-US" sz="4000" b="1" i="1" dirty="0" smtClean="0">
                <a:latin typeface="Swis721 Ex BT" pitchFamily="34" charset="0"/>
              </a:rPr>
              <a:t>OPS SQL</a:t>
            </a:r>
            <a:br>
              <a:rPr lang="en-US" sz="4000" b="1" i="1" dirty="0" smtClean="0">
                <a:latin typeface="Swis721 Ex BT" pitchFamily="34" charset="0"/>
              </a:rPr>
            </a:br>
            <a:r>
              <a:rPr lang="en-US" sz="4000" b="1" i="1" dirty="0" smtClean="0">
                <a:latin typeface="Swis721 Ex BT" pitchFamily="34" charset="0"/>
              </a:rPr>
              <a:t/>
            </a:r>
            <a:br>
              <a:rPr lang="en-US" sz="4000" b="1" i="1" dirty="0" smtClean="0">
                <a:latin typeface="Swis721 Ex BT" pitchFamily="34" charset="0"/>
              </a:rPr>
            </a:br>
            <a:r>
              <a:rPr lang="en-US" sz="4000" b="1" i="1" dirty="0" smtClean="0">
                <a:latin typeface="Swis721 Ex BT" pitchFamily="34" charset="0"/>
              </a:rPr>
              <a:t>Scott Dorner, OPS Systems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5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219200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latin typeface="Swis721 Ex BT" pitchFamily="34" charset="0"/>
              </a:rPr>
              <a:t>Spreadsheet nightmares</a:t>
            </a:r>
            <a:endParaRPr lang="en-US" sz="32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171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3820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Easy to start and make progress quickly on a problem.  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Over time it evolves into a cross linked monster with hidden columns, macros, etc…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Different Views: Each department has it’s “own” copy of the data.  Same data entered many times instead of imported directly from the source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Not a database, no audit, multiuser capability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BCBD1-031D-4C61-8332-5D886AF20CE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3505200" y="2133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4572000" y="5181600"/>
            <a:ext cx="1371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4343" name="TextBox 22"/>
          <p:cNvSpPr txBox="1">
            <a:spLocks noChangeArrowheads="1"/>
          </p:cNvSpPr>
          <p:nvPr/>
        </p:nvSpPr>
        <p:spPr bwMode="auto">
          <a:xfrm>
            <a:off x="152400" y="1905000"/>
            <a:ext cx="899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/>
              <a:t>Where did this number come from</a:t>
            </a:r>
            <a:r>
              <a:rPr lang="en-US" sz="3200" b="1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US" sz="3200" b="1" dirty="0"/>
          </a:p>
          <a:p>
            <a:pPr>
              <a:buFont typeface="Wingdings" pitchFamily="2" charset="2"/>
              <a:buChar char="q"/>
            </a:pPr>
            <a:r>
              <a:rPr lang="en-US" sz="3200" b="1" dirty="0"/>
              <a:t>Who changed my number</a:t>
            </a:r>
            <a:r>
              <a:rPr lang="en-US" sz="3200" b="1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US" sz="3200" b="1" dirty="0"/>
          </a:p>
          <a:p>
            <a:pPr>
              <a:buFont typeface="Wingdings" pitchFamily="2" charset="2"/>
              <a:buChar char="q"/>
            </a:pPr>
            <a:r>
              <a:rPr lang="en-US" sz="3200" b="1" dirty="0"/>
              <a:t>Why is this number different in this report</a:t>
            </a:r>
            <a:r>
              <a:rPr lang="en-US" sz="3200" b="1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US" sz="3200" b="1" dirty="0"/>
          </a:p>
          <a:p>
            <a:pPr>
              <a:buFont typeface="Wingdings" pitchFamily="2" charset="2"/>
              <a:buChar char="q"/>
            </a:pPr>
            <a:r>
              <a:rPr lang="en-US" sz="3200" b="1" dirty="0"/>
              <a:t>Am I liable for errors in regulatory reports?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" y="0"/>
            <a:ext cx="8610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wis721 Ex BT" pitchFamily="34" charset="0"/>
                <a:ea typeface="+mj-ea"/>
                <a:cs typeface="+mj-cs"/>
              </a:rPr>
              <a:t>Spreadsheet nightmares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2192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Swis721 Ex BT" pitchFamily="34" charset="0"/>
              </a:rPr>
              <a:t>Spreadsheet nightmares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5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382000" cy="490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Typically only one person knows how to keep it alive.  Studies show this is typically a high paid analyst who spends up to 2.5 days/week managing the spreadsheet.   </a:t>
            </a:r>
          </a:p>
          <a:p>
            <a:pPr lvl="1">
              <a:defRPr/>
            </a:pPr>
            <a:endParaRPr lang="en-US" sz="1400" i="1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r>
              <a:rPr lang="en-US" sz="1400" i="1" dirty="0">
                <a:latin typeface="Tahoma" pitchFamily="34" charset="0"/>
                <a:cs typeface="Tahoma" pitchFamily="34" charset="0"/>
              </a:rPr>
              <a:t>“</a:t>
            </a:r>
            <a:r>
              <a:rPr lang="en-US" sz="1800" i="1" dirty="0">
                <a:latin typeface="Tahoma" pitchFamily="34" charset="0"/>
                <a:cs typeface="Tahoma" pitchFamily="34" charset="0"/>
              </a:rPr>
              <a:t>Instead of analyzing data, these high-priced employees act like surrogate information systems professionals, gathering, massaging, and integrating data. “  -  </a:t>
            </a:r>
            <a:r>
              <a:rPr lang="en-US" sz="1100" i="1" dirty="0">
                <a:latin typeface="Tahoma" pitchFamily="34" charset="0"/>
                <a:cs typeface="Tahoma" pitchFamily="34" charset="0"/>
              </a:rPr>
              <a:t>TDWI Best practices report: Strategies for managing spreadmarts by Wayne </a:t>
            </a:r>
            <a:r>
              <a:rPr lang="en-US" sz="1100" i="1" dirty="0" err="1">
                <a:latin typeface="Tahoma" pitchFamily="34" charset="0"/>
                <a:cs typeface="Tahoma" pitchFamily="34" charset="0"/>
              </a:rPr>
              <a:t>Eckerson</a:t>
            </a:r>
            <a:r>
              <a:rPr lang="en-US" sz="1100" i="1" dirty="0">
                <a:latin typeface="Tahoma" pitchFamily="34" charset="0"/>
                <a:cs typeface="Tahoma" pitchFamily="34" charset="0"/>
              </a:rPr>
              <a:t> and Richard Sherman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Hidden Cost:  With average salary of the analyst at 65K and several spreadsheets in an organization cost quickly add up.  - </a:t>
            </a:r>
            <a:r>
              <a:rPr lang="en-US" sz="1100" i="1" dirty="0"/>
              <a:t>Best Practices for your information management provider, Barry Liner, AEM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192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Portland, ME</a:t>
            </a:r>
            <a:endParaRPr lang="en-US" sz="36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General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belief that the data was in SCADA</a:t>
            </a:r>
            <a:r>
              <a:rPr lang="en-US" dirty="0">
                <a:latin typeface="Tahoma" pitchFamily="34" charset="0"/>
                <a:cs typeface="Tahoma" pitchFamily="34" charset="0"/>
              </a:rPr>
              <a:t>:</a:t>
            </a:r>
          </a:p>
          <a:p>
            <a:pPr>
              <a:defRPr/>
            </a:pPr>
            <a:endParaRPr lang="en-US" b="1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Review of monthly reports revealed:</a:t>
            </a:r>
          </a:p>
          <a:p>
            <a:pPr lvl="1"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13 to 20% Continuous process data (SCADA)</a:t>
            </a:r>
          </a:p>
          <a:p>
            <a:pPr lvl="1"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20 to 30% from the Lab (Manually entered)</a:t>
            </a:r>
          </a:p>
          <a:p>
            <a:pPr lvl="1"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20 to 30% Manual entry (process by operators)</a:t>
            </a:r>
          </a:p>
          <a:p>
            <a:pPr lvl="1"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25% Calculations (combination of the above)</a:t>
            </a:r>
          </a:p>
          <a:p>
            <a:pPr lvl="1"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&lt;3% Other sources</a:t>
            </a:r>
          </a:p>
          <a:p>
            <a:pPr lvl="1"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Many of these sources were “unsecured”</a:t>
            </a:r>
          </a:p>
          <a:p>
            <a:pPr>
              <a:defRPr/>
            </a:pPr>
            <a:endParaRPr lang="en-US" sz="1800" dirty="0"/>
          </a:p>
          <a:p>
            <a:pPr marL="342900" indent="-342900"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44958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 smtClean="0"/>
              <a:t>“I want to spend time analyzing information, not formatting and collecting data.” – Scott Firmin, Portland Water District, creator of “Giant Sheet”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Existing System</a:t>
            </a:r>
            <a:endParaRPr lang="en-US" sz="36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291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914400"/>
            <a:ext cx="7239000" cy="5638800"/>
          </a:xfrm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819400" y="2209800"/>
            <a:ext cx="76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7.28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5562600" y="2971800"/>
            <a:ext cx="76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7.28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4267200" y="3810000"/>
            <a:ext cx="76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7.82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4343400" y="4419600"/>
            <a:ext cx="76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7.82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SQL</a:t>
            </a:r>
            <a:r>
              <a:rPr lang="en-US" smtClean="0">
                <a:latin typeface="Swis721 Ex BT" pitchFamily="34" charset="0"/>
              </a:rPr>
              <a:t> – </a:t>
            </a:r>
            <a:r>
              <a:rPr lang="en-US" sz="3600" smtClean="0">
                <a:latin typeface="Tahoma" pitchFamily="34" charset="0"/>
                <a:cs typeface="Tahoma" pitchFamily="34" charset="0"/>
              </a:rPr>
              <a:t>The power of information</a:t>
            </a:r>
          </a:p>
        </p:txBody>
      </p:sp>
      <p:pic>
        <p:nvPicPr>
          <p:cNvPr id="3075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2925" y="3733800"/>
            <a:ext cx="35210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52400" y="1524000"/>
            <a:ext cx="609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Tahoma" pitchFamily="34" charset="0"/>
                <a:cs typeface="Tahoma" pitchFamily="34" charset="0"/>
              </a:rPr>
              <a:t> Data Management Software for Water and Wastewater Systems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ahoma" pitchFamily="34" charset="0"/>
                <a:cs typeface="Tahoma" pitchFamily="34" charset="0"/>
              </a:rPr>
              <a:t> Combines SCADA, Lab, and operator log data and performs calculations on the data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ahoma" pitchFamily="34" charset="0"/>
                <a:cs typeface="Tahoma" pitchFamily="34" charset="0"/>
              </a:rPr>
              <a:t> Reports and charts turn the raw data into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information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Integration with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iFix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5.0 (and 4.5) as part of the Water Solutions Pack 2008.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does it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35052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Data is automatically transferred from SCADA/Historian and LIMS systems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Data can also be entered through OPS data entry forms, PDAs, or Tablet PCs. 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From the central location you can run calculations and analysis.  Allowing you to easily produce…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800" u="sng" dirty="0">
                <a:latin typeface="Tahoma" pitchFamily="34" charset="0"/>
                <a:cs typeface="Tahoma" pitchFamily="34" charset="0"/>
              </a:rPr>
              <a:t>Accurate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regulatory reports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Graphs / Analysis</a:t>
            </a:r>
          </a:p>
          <a:p>
            <a:pPr marL="342900" indent="-342900">
              <a:defRPr/>
            </a:pPr>
            <a:endParaRPr lang="en-US" sz="1800" dirty="0"/>
          </a:p>
        </p:txBody>
      </p:sp>
      <p:pic>
        <p:nvPicPr>
          <p:cNvPr id="5124" name="Picture 6" descr="OPS-Web-white-B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9213" y="2133600"/>
            <a:ext cx="515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SQL</a:t>
            </a:r>
            <a:r>
              <a:rPr lang="en-US" smtClean="0">
                <a:latin typeface="Swis721 Ex BT" pitchFamily="34" charset="0"/>
              </a:rPr>
              <a:t> – </a:t>
            </a:r>
            <a:r>
              <a:rPr lang="en-US" sz="3600" smtClean="0">
                <a:latin typeface="Tahoma" pitchFamily="34" charset="0"/>
                <a:cs typeface="Tahoma" pitchFamily="34" charset="0"/>
              </a:rPr>
              <a:t>The power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Saves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78486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Data is automatically transferred from SCADA/Historian and LIMS systems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Easy to Use 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Designed for operators. 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Data entry forms can be designed to look just like your paper forms.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Templates for regulatory reports such as SWTR, NPDES, DMRs…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Your people can design reports, forms and graphs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Data at your fingertips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Reports and Analysis is readily available to the people who need it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u="sng" dirty="0">
                <a:latin typeface="Tahoma" pitchFamily="34" charset="0"/>
                <a:cs typeface="Tahoma" pitchFamily="34" charset="0"/>
              </a:rPr>
              <a:t> Accurate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regulatory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reports including </a:t>
            </a:r>
            <a:r>
              <a:rPr lang="en-US" sz="1800" dirty="0" err="1" smtClean="0">
                <a:latin typeface="Tahoma" pitchFamily="34" charset="0"/>
                <a:cs typeface="Tahoma" pitchFamily="34" charset="0"/>
              </a:rPr>
              <a:t>eDMRs</a:t>
            </a:r>
            <a:r>
              <a:rPr lang="en-US" sz="1800" smtClean="0">
                <a:latin typeface="Tahoma" pitchFamily="34" charset="0"/>
                <a:cs typeface="Tahoma" pitchFamily="34" charset="0"/>
              </a:rPr>
              <a:t>, SWTR Reports, NPDES, OH4500.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No more unsecured spread sheets, islands of data, duplicate entries</a:t>
            </a:r>
          </a:p>
          <a:p>
            <a:pPr marL="342900" indent="-342900"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SQL</a:t>
            </a:r>
            <a:r>
              <a:rPr lang="en-US" smtClean="0">
                <a:latin typeface="Swis721 Ex BT" pitchFamily="34" charset="0"/>
              </a:rPr>
              <a:t> – </a:t>
            </a:r>
            <a:r>
              <a:rPr lang="en-US" sz="3600" smtClean="0">
                <a:latin typeface="Tahoma" pitchFamily="34" charset="0"/>
                <a:cs typeface="Tahoma" pitchFamily="34" charset="0"/>
              </a:rPr>
              <a:t>The power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78486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Over 100 Industry specific calculations including Loadings, Dosages, CT Ratio, Percentiles, Geometric Means, SWTR compliance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Properly handles data qualifiers (&lt;,&gt;, TNTC) in calculations such as weekly averages, loadings, etc… according to your rules 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Track your permit and QC limits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Schedule printing/emailing of reports and graphs 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SQL</a:t>
            </a:r>
            <a:r>
              <a:rPr lang="en-US" smtClean="0">
                <a:latin typeface="Swis721 Ex BT" pitchFamily="34" charset="0"/>
              </a:rPr>
              <a:t> – </a:t>
            </a:r>
            <a:r>
              <a:rPr lang="en-US" sz="3600" smtClean="0">
                <a:latin typeface="Tahoma" pitchFamily="34" charset="0"/>
                <a:cs typeface="Tahoma" pitchFamily="34" charset="0"/>
              </a:rPr>
              <a:t>The power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Peace of mind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78486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Data is stored in standard databases such as Microsoft SQL Server, Oracle or MSDE.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All data is audited.  You will know who and when data was entered, edited, deleted.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 Data Approval can be used to further secure the data.  Once privileged users approve the data only they can edit it.  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SQL</a:t>
            </a:r>
            <a:r>
              <a:rPr lang="en-US" smtClean="0">
                <a:latin typeface="Swis721 Ex BT" pitchFamily="34" charset="0"/>
              </a:rPr>
              <a:t> – </a:t>
            </a:r>
            <a:r>
              <a:rPr lang="en-US" sz="3600" smtClean="0">
                <a:latin typeface="Tahoma" pitchFamily="34" charset="0"/>
                <a:cs typeface="Tahoma" pitchFamily="34" charset="0"/>
              </a:rPr>
              <a:t>The power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OPS SYSTEMS</a:t>
            </a:r>
            <a:endParaRPr lang="en-US" sz="36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9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889500"/>
            <a:ext cx="21336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52400" y="15240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Tahoma" pitchFamily="34" charset="0"/>
                <a:cs typeface="Tahoma" pitchFamily="34" charset="0"/>
              </a:rPr>
              <a:t> We are a Commercial Off The Shelf Software developer and implementer for the Water &amp; Wastewater Industry</a:t>
            </a: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>
                <a:latin typeface="Tahoma" pitchFamily="34" charset="0"/>
                <a:cs typeface="Tahoma" pitchFamily="34" charset="0"/>
              </a:rPr>
              <a:t> Industry experts with 8 programmers, 3 chemists, licensed operator, PE…  We have over 2000 water/wastewater customers and have been in business for 30 plus years. </a:t>
            </a: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DA7-314D-4534-B125-6212FD6336C3}" type="slidenum">
              <a:rPr lang="en-US"/>
              <a:pPr/>
              <a:t>20</a:t>
            </a:fld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1447800"/>
            <a:ext cx="6858000" cy="3733800"/>
          </a:xfrm>
        </p:spPr>
        <p:txBody>
          <a:bodyPr/>
          <a:lstStyle/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Operations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1800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WTP &amp; WWTP</a:t>
            </a:r>
          </a:p>
          <a:p>
            <a:pPr>
              <a:buFont typeface="Wingdings" pitchFamily="2" charset="2"/>
              <a:buNone/>
            </a:pP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LIMS 150 WTP, WWTP &amp; </a:t>
            </a: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enviro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Labs</a:t>
            </a:r>
          </a:p>
          <a:p>
            <a:pPr>
              <a:buFont typeface="Wingdings" pitchFamily="2" charset="2"/>
              <a:buNone/>
            </a:pP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Maintenance 800 WTP &amp; WWTP</a:t>
            </a:r>
          </a:p>
        </p:txBody>
      </p:sp>
      <p:pic>
        <p:nvPicPr>
          <p:cNvPr id="164870" name="Picture 6" descr="G:\OPSSYS\Graphics\TRANSPARENT BAKGRND\Telecation tran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827" y="2590800"/>
            <a:ext cx="1103773" cy="914400"/>
          </a:xfrm>
          <a:prstGeom prst="rect">
            <a:avLst/>
          </a:prstGeom>
          <a:noFill/>
        </p:spPr>
      </p:pic>
      <p:pic>
        <p:nvPicPr>
          <p:cNvPr id="164871" name="Picture 7" descr="G:\OPSSYS\Graphics\TRANSPARENT BAKGRND\JOB.tif"/>
          <p:cNvPicPr>
            <a:picLocks noChangeAspect="1" noChangeArrowheads="1"/>
          </p:cNvPicPr>
          <p:nvPr/>
        </p:nvPicPr>
        <p:blipFill>
          <a:blip r:embed="rId4" cstate="print"/>
          <a:srcRect l="5376" t="10602" r="8601" b="15527"/>
          <a:stretch>
            <a:fillRect/>
          </a:stretch>
        </p:blipFill>
        <p:spPr bwMode="auto">
          <a:xfrm>
            <a:off x="457200" y="4191000"/>
            <a:ext cx="1354665" cy="762000"/>
          </a:xfrm>
          <a:prstGeom prst="rect">
            <a:avLst/>
          </a:prstGeom>
          <a:noFill/>
        </p:spPr>
      </p:pic>
      <p:pic>
        <p:nvPicPr>
          <p:cNvPr id="10" name="Picture 9" descr="circles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219200"/>
            <a:ext cx="1143000" cy="952500"/>
          </a:xfrm>
          <a:prstGeom prst="rect">
            <a:avLst/>
          </a:prstGeom>
        </p:spPr>
      </p:pic>
      <p:pic>
        <p:nvPicPr>
          <p:cNvPr id="11" name="Picture 10" descr="Letterhead Logo New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5304"/>
            <a:ext cx="8915400" cy="6826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1905000" y="2362200"/>
            <a:ext cx="5562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defRPr/>
            </a:pPr>
            <a:r>
              <a:rPr lang="en-US" sz="96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DEMO</a:t>
            </a:r>
            <a:endParaRPr lang="en-US" sz="96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" name="Picture 10" descr="Letterhead Logo N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5304"/>
            <a:ext cx="8915400" cy="682696"/>
          </a:xfrm>
          <a:prstGeom prst="rect">
            <a:avLst/>
          </a:prstGeom>
        </p:spPr>
      </p:pic>
      <p:pic>
        <p:nvPicPr>
          <p:cNvPr id="12" name="Picture 11" descr="circl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04800"/>
            <a:ext cx="1874520" cy="1562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371600"/>
            <a:ext cx="7848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Scott Dorner, Product Manager</a:t>
            </a:r>
          </a:p>
          <a:p>
            <a:pPr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OPS Systems</a:t>
            </a:r>
          </a:p>
          <a:p>
            <a:pPr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  <a:hlinkClick r:id="rId2"/>
              </a:rPr>
              <a:t>spd@opssys.com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  <a:hlinkClick r:id="rId3"/>
              </a:rPr>
              <a:t>www.opssys.com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800-677-0067</a:t>
            </a:r>
          </a:p>
          <a:p>
            <a:pPr>
              <a:defRPr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Tahoma" pitchFamily="34" charset="0"/>
                <a:cs typeface="Tahoma" pitchFamily="34" charset="0"/>
                <a:hlinkClick r:id="rId4"/>
              </a:rPr>
              <a:t>http://www.opssys.com/instantkb/article.aspx?id=11483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610600" cy="1295400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latin typeface="Swis721 Ex BT" pitchFamily="34" charset="0"/>
              </a:rPr>
              <a:t>Questions?</a:t>
            </a:r>
            <a:endParaRPr lang="en-US" sz="28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388" name="Picture 4" descr="circles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7526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The clutter of data</a:t>
            </a:r>
            <a:br>
              <a:rPr lang="en-US" b="1" i="1" smtClean="0">
                <a:latin typeface="Swis721 Ex BT" pitchFamily="34" charset="0"/>
              </a:rPr>
            </a:br>
            <a:endParaRPr lang="en-US" sz="36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83058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In your home, the accumulation of “stuff” makes it difficult to find anything.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At the plant, the accumulation of data makes it difficult to find answers.  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  <p:pic>
        <p:nvPicPr>
          <p:cNvPr id="4100" name="Picture 6" descr="BigShee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53340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lutt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67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610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smtClean="0">
                <a:latin typeface="Swis721 Ex BT" pitchFamily="34" charset="0"/>
              </a:rPr>
              <a:t>Why do we collect it</a:t>
            </a:r>
            <a:br>
              <a:rPr lang="en-US" b="1" i="1" smtClean="0">
                <a:latin typeface="Swis721 Ex BT" pitchFamily="34" charset="0"/>
              </a:rPr>
            </a:br>
            <a:endParaRPr lang="en-US" sz="36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3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209800"/>
            <a:ext cx="83058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SCADA – Detailed Historical record of what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happened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LAB/LIMS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– Detailed record of how results were achieved, audits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Operations – To verify plant is in control and operators are paying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attention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Calculations – Cause we have to for regulatory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reports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/>
          <a:lstStyle/>
          <a:p>
            <a:r>
              <a:rPr lang="en-US" sz="4800" b="1" i="1">
                <a:latin typeface="Comic Sans MS" pitchFamily="66" charset="0"/>
              </a:rPr>
              <a:t>LIMS</a:t>
            </a:r>
          </a:p>
        </p:txBody>
      </p:sp>
      <p:pic>
        <p:nvPicPr>
          <p:cNvPr id="268291" name="Picture 1027" descr="P:\OPSSYS\Graphics\LOGOS\OPS slogan 11x'75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7913"/>
            <a:ext cx="9144000" cy="623887"/>
          </a:xfrm>
          <a:prstGeom prst="rect">
            <a:avLst/>
          </a:prstGeom>
          <a:noFill/>
        </p:spPr>
      </p:pic>
      <p:sp>
        <p:nvSpPr>
          <p:cNvPr id="268292" name="Text Box 1028"/>
          <p:cNvSpPr txBox="1">
            <a:spLocks noChangeArrowheads="1"/>
          </p:cNvSpPr>
          <p:nvPr/>
        </p:nvSpPr>
        <p:spPr bwMode="auto">
          <a:xfrm>
            <a:off x="457200" y="1676400"/>
            <a:ext cx="8001000" cy="423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 </a:t>
            </a:r>
            <a:r>
              <a:rPr lang="en-US" sz="3200" b="1" dirty="0">
                <a:latin typeface="Arial" charset="0"/>
              </a:rPr>
              <a:t>Laboratory Information Management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" charset="0"/>
              </a:rPr>
              <a:t> Used by commercial Labs and Medium to large plant labs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" charset="0"/>
              </a:rPr>
              <a:t> Most small plants use paper system and Excel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/>
          <a:lstStyle/>
          <a:p>
            <a:r>
              <a:rPr lang="en-US" sz="4800" b="1" i="1">
                <a:latin typeface="Comic Sans MS" pitchFamily="66" charset="0"/>
              </a:rPr>
              <a:t>LIMS</a:t>
            </a:r>
          </a:p>
        </p:txBody>
      </p:sp>
      <p:pic>
        <p:nvPicPr>
          <p:cNvPr id="264195" name="Picture 3" descr="P:\OPSSYS\Graphics\LOGOS\OPS slogan 11x'75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7913"/>
            <a:ext cx="9144000" cy="623887"/>
          </a:xfrm>
          <a:prstGeom prst="rect">
            <a:avLst/>
          </a:prstGeom>
          <a:noFill/>
        </p:spPr>
      </p:pic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534400" cy="3725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Sample Scheduling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 Sample Login and Tracking (Chain of Custody)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 Enter/Verify Results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 Report Results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 Instrument Interfacing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 QC Analysis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066800"/>
          </a:xfrm>
          <a:noFill/>
          <a:ln/>
        </p:spPr>
        <p:txBody>
          <a:bodyPr/>
          <a:lstStyle/>
          <a:p>
            <a:r>
              <a:rPr lang="en-US" sz="4800" b="1" i="1">
                <a:latin typeface="Comic Sans MS" pitchFamily="66" charset="0"/>
              </a:rPr>
              <a:t>Review samples in your lab</a:t>
            </a:r>
          </a:p>
        </p:txBody>
      </p:sp>
      <p:pic>
        <p:nvPicPr>
          <p:cNvPr id="319491" name="Picture 3" descr="P:\OPSSYS\Graphics\LOGOS\OPS slogan 11x'75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7913"/>
            <a:ext cx="9144000" cy="623887"/>
          </a:xfrm>
          <a:prstGeom prst="rect">
            <a:avLst/>
          </a:prstGeom>
          <a:noFill/>
        </p:spPr>
      </p:pic>
      <p:pic>
        <p:nvPicPr>
          <p:cNvPr id="3194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8505825" cy="5073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/>
          <a:lstStyle/>
          <a:p>
            <a:r>
              <a:rPr lang="en-US" sz="4800" b="1" i="1" dirty="0">
                <a:latin typeface="Comic Sans MS" pitchFamily="66" charset="0"/>
              </a:rPr>
              <a:t>LIMS</a:t>
            </a:r>
          </a:p>
        </p:txBody>
      </p:sp>
      <p:pic>
        <p:nvPicPr>
          <p:cNvPr id="265219" name="Picture 1027" descr="P:\OPSSYS\Graphics\LOGOS\OPS slogan 11x'75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7913"/>
            <a:ext cx="9144000" cy="623887"/>
          </a:xfrm>
          <a:prstGeom prst="rect">
            <a:avLst/>
          </a:prstGeom>
          <a:noFill/>
        </p:spPr>
      </p:pic>
      <p:sp>
        <p:nvSpPr>
          <p:cNvPr id="265220" name="Text Box 1028"/>
          <p:cNvSpPr txBox="1">
            <a:spLocks noChangeArrowheads="1"/>
          </p:cNvSpPr>
          <p:nvPr/>
        </p:nvSpPr>
        <p:spPr bwMode="auto">
          <a:xfrm>
            <a:off x="457200" y="1676400"/>
            <a:ext cx="8001000" cy="42780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Aspen </a:t>
            </a:r>
            <a:r>
              <a:rPr lang="en-US" sz="3200" b="1" dirty="0">
                <a:latin typeface="Arial" charset="0"/>
              </a:rPr>
              <a:t>by </a:t>
            </a:r>
            <a:r>
              <a:rPr lang="en-US" sz="3200" b="1" dirty="0" err="1">
                <a:latin typeface="Arial" charset="0"/>
              </a:rPr>
              <a:t>Telecation</a:t>
            </a:r>
            <a:endParaRPr lang="en-US" sz="3200" b="1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Labworks</a:t>
            </a:r>
            <a:r>
              <a:rPr lang="en-US" sz="3200" b="1" dirty="0">
                <a:latin typeface="Arial" charset="0"/>
              </a:rPr>
              <a:t> by Perkin Elmer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" charset="0"/>
              </a:rPr>
              <a:t> Lab </a:t>
            </a:r>
            <a:r>
              <a:rPr lang="en-US" sz="3200" b="1" dirty="0" smtClean="0">
                <a:latin typeface="Arial" charset="0"/>
              </a:rPr>
              <a:t>Cal by OPS Systems</a:t>
            </a:r>
            <a:endParaRPr lang="en-US" sz="3200" b="1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Tribal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smtClean="0">
                <a:latin typeface="Arial" charset="0"/>
              </a:rPr>
              <a:t> </a:t>
            </a:r>
            <a:r>
              <a:rPr lang="en-US" sz="3200" b="1" dirty="0" err="1" smtClean="0">
                <a:latin typeface="Arial" charset="0"/>
              </a:rPr>
              <a:t>LabVantage</a:t>
            </a:r>
            <a:endParaRPr lang="en-US" sz="3200" b="1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smtClean="0">
                <a:latin typeface="Arial" charset="0"/>
              </a:rPr>
              <a:t> Many more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610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i="1" dirty="0" smtClean="0">
                <a:latin typeface="Swis721 Ex BT" pitchFamily="34" charset="0"/>
              </a:rPr>
              <a:t>Separate systems create the islands of Excel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47" name="Picture 4" descr="circl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238" y="5181600"/>
            <a:ext cx="178276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209800"/>
            <a:ext cx="83058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SCADA – Produces reports via Excel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LAB – LIMS produces COA and COC reports that are printed, faxed, emailed.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Operations – Paper and Excel forms</a:t>
            </a:r>
          </a:p>
          <a:p>
            <a:pPr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Regulatory Reporting is a scramble.  Usually one gatekeeper who roles it all together into Excel.</a:t>
            </a:r>
          </a:p>
          <a:p>
            <a:pPr marL="342900" indent="-342900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1034</Words>
  <Application>Microsoft Office PowerPoint</Application>
  <PresentationFormat>On-screen Show (4:3)</PresentationFormat>
  <Paragraphs>165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2008 Gray Matter Systems &amp; GE Fanuc User Group and Developers’ Conference  Municipal Reporting with  OPS SQL  Scott Dorner, OPS Systems</vt:lpstr>
      <vt:lpstr>OPS SYSTEMS</vt:lpstr>
      <vt:lpstr>The clutter of data </vt:lpstr>
      <vt:lpstr>Why do we collect it </vt:lpstr>
      <vt:lpstr>LIMS</vt:lpstr>
      <vt:lpstr>LIMS</vt:lpstr>
      <vt:lpstr>Review samples in your lab</vt:lpstr>
      <vt:lpstr>LIMS</vt:lpstr>
      <vt:lpstr>Separate systems create the islands of Excel</vt:lpstr>
      <vt:lpstr>Spreadsheet nightmares</vt:lpstr>
      <vt:lpstr>Slide 11</vt:lpstr>
      <vt:lpstr>Spreadsheet nightmares</vt:lpstr>
      <vt:lpstr>Portland, ME</vt:lpstr>
      <vt:lpstr>Existing System</vt:lpstr>
      <vt:lpstr>OPS SQL – The power of information</vt:lpstr>
      <vt:lpstr>OPS SQL – The power of information</vt:lpstr>
      <vt:lpstr>OPS SQL – The power of information</vt:lpstr>
      <vt:lpstr>OPS SQL – The power of information</vt:lpstr>
      <vt:lpstr>OPS SQL – The power of information</vt:lpstr>
      <vt:lpstr>Slide 20</vt:lpstr>
      <vt:lpstr>Slide 21</vt:lpstr>
      <vt:lpstr>Questions?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Dorner</dc:creator>
  <cp:lastModifiedBy>Scott Dorner</cp:lastModifiedBy>
  <cp:revision>113</cp:revision>
  <dcterms:created xsi:type="dcterms:W3CDTF">2007-06-22T17:09:54Z</dcterms:created>
  <dcterms:modified xsi:type="dcterms:W3CDTF">2008-08-14T15:42:26Z</dcterms:modified>
</cp:coreProperties>
</file>