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9"/>
  </p:notesMasterIdLst>
  <p:sldIdLst>
    <p:sldId id="441" r:id="rId3"/>
    <p:sldId id="437" r:id="rId4"/>
    <p:sldId id="438" r:id="rId5"/>
    <p:sldId id="439" r:id="rId6"/>
    <p:sldId id="440" r:id="rId7"/>
    <p:sldId id="442" r:id="rId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561" autoAdjust="0"/>
  </p:normalViewPr>
  <p:slideViewPr>
    <p:cSldViewPr>
      <p:cViewPr varScale="1">
        <p:scale>
          <a:sx n="65" d="100"/>
          <a:sy n="65" d="100"/>
        </p:scale>
        <p:origin x="6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871DA-A063-4C76-B2D8-8AD3A147847E}" type="datetimeFigureOut">
              <a:rPr lang="nl-BE" smtClean="0"/>
              <a:t>30/08/2018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9D3EF-307B-46C9-8435-590F03BEB5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082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B60813-F231-4F99-A081-59CC448F24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05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74534"/>
            <a:ext cx="7086600" cy="107844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6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2728"/>
            <a:ext cx="4038600" cy="386503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2728"/>
            <a:ext cx="4038600" cy="3873500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937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2728"/>
            <a:ext cx="4038600" cy="452596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2728"/>
            <a:ext cx="4038600" cy="452596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159834"/>
            <a:ext cx="8229600" cy="0"/>
          </a:xfrm>
          <a:prstGeom prst="line">
            <a:avLst/>
          </a:prstGeom>
          <a:ln w="254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5709" y="1152739"/>
            <a:ext cx="0" cy="4554324"/>
          </a:xfrm>
          <a:prstGeom prst="line">
            <a:avLst/>
          </a:prstGeom>
          <a:ln w="254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1159834"/>
            <a:ext cx="8229600" cy="0"/>
          </a:xfrm>
          <a:prstGeom prst="line">
            <a:avLst/>
          </a:prstGeom>
          <a:ln w="254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5709" y="1152739"/>
            <a:ext cx="0" cy="4554324"/>
          </a:xfrm>
          <a:prstGeom prst="line">
            <a:avLst/>
          </a:prstGeom>
          <a:ln w="254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65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aster Takeaway - fixe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2728"/>
            <a:ext cx="4038600" cy="452596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440" y="4284133"/>
            <a:ext cx="3769243" cy="1388534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1714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akeaway - scalab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2728"/>
            <a:ext cx="4038600" cy="3768005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802020" y="1520395"/>
            <a:ext cx="383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dirty="0">
              <a:solidFill>
                <a:srgbClr val="0098DB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11496"/>
            <a:ext cx="8229600" cy="7498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tIns="0"/>
          <a:lstStyle>
            <a:lvl1pPr marL="0" indent="0">
              <a:buNone/>
              <a:defRPr baseline="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dirty="0"/>
              <a:t>This is scalable conclusion text. The round-cornered text box is adjustable to fit the desired amount of space.</a:t>
            </a:r>
          </a:p>
        </p:txBody>
      </p:sp>
    </p:spTree>
    <p:extLst>
      <p:ext uri="{BB962C8B-B14F-4D97-AF65-F5344CB8AC3E}">
        <p14:creationId xmlns:p14="http://schemas.microsoft.com/office/powerpoint/2010/main" val="3411144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45770"/>
            <a:ext cx="5884333" cy="2426229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9435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4013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6238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t" anchorCtr="0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285750" indent="-285750">
              <a:buFont typeface="Arial"/>
              <a:buChar char="•"/>
              <a:defRPr sz="1400">
                <a:solidFill>
                  <a:srgbClr val="505050"/>
                </a:solidFill>
              </a:defRPr>
            </a:lvl1pPr>
            <a:lvl2pPr marL="628650" indent="-171450">
              <a:buFont typeface="Lucida Grande"/>
              <a:buChar char="—"/>
              <a:defRPr sz="1200">
                <a:solidFill>
                  <a:srgbClr val="505050"/>
                </a:solidFill>
              </a:defRPr>
            </a:lvl2pPr>
            <a:lvl3pPr marL="1085850" indent="-171450">
              <a:buFont typeface="Arial"/>
              <a:buChar char="•"/>
              <a:defRPr sz="1000">
                <a:solidFill>
                  <a:srgbClr val="505050"/>
                </a:solidFill>
              </a:defRPr>
            </a:lvl3pPr>
            <a:lvl4pPr marL="1543050" indent="-171450">
              <a:buFont typeface="Lucida Grande"/>
              <a:buChar char="—"/>
              <a:defRPr sz="900">
                <a:solidFill>
                  <a:srgbClr val="505050"/>
                </a:solidFill>
              </a:defRPr>
            </a:lvl4pPr>
            <a:lvl5pPr marL="2000250" indent="-171450">
              <a:buFont typeface="Lucida Grande"/>
              <a:buChar char="»"/>
              <a:defRPr sz="900">
                <a:solidFill>
                  <a:srgbClr val="505050"/>
                </a:solidFill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8014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Wa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0"/>
            <a:ext cx="8229600" cy="10414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52728"/>
            <a:ext cx="8229600" cy="4114800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7379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74534"/>
            <a:ext cx="7086600" cy="107844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44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098D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74534"/>
            <a:ext cx="7086600" cy="107844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98D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5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0098D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74534"/>
            <a:ext cx="7086600" cy="107844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98D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51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4114800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fld id="{78D3F72D-5222-4E12-9F54-1C3CCD201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45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1100"/>
            <a:ext cx="4038600" cy="452596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1100"/>
            <a:ext cx="4038600" cy="452596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fld id="{78D3F72D-5222-4E12-9F54-1C3CCD201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31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1100"/>
            <a:ext cx="4038600" cy="452596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1100"/>
            <a:ext cx="4038600" cy="452596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fld id="{78D3F72D-5222-4E12-9F54-1C3CCD2016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159834"/>
            <a:ext cx="8229600" cy="0"/>
          </a:xfrm>
          <a:prstGeom prst="line">
            <a:avLst/>
          </a:prstGeom>
          <a:ln w="254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5709" y="1152739"/>
            <a:ext cx="0" cy="4554324"/>
          </a:xfrm>
          <a:prstGeom prst="line">
            <a:avLst/>
          </a:prstGeom>
          <a:ln w="254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410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4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3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Font typeface="Arial" pitchFamily="34" charset="0"/>
              <a:buChar char="•"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4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3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Font typeface="Arial" pitchFamily="34" charset="0"/>
              <a:buChar char="•"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fld id="{78D3F72D-5222-4E12-9F54-1C3CCD201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25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45770"/>
            <a:ext cx="5884333" cy="242622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807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fld id="{78D3F72D-5222-4E12-9F54-1C3CCD201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fld id="{78D3F72D-5222-4E12-9F54-1C3CCD201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6326" y="1251169"/>
            <a:ext cx="8229600" cy="3960210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52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Content with Im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and content with image layout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988559" y="1325563"/>
            <a:ext cx="2697163" cy="2252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6326" y="1251169"/>
            <a:ext cx="8229600" cy="3960210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066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 </a:t>
            </a:r>
            <a:r>
              <a:rPr lang="en-US" dirty="0" err="1"/>
              <a:t>layouT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6326" y="1251169"/>
            <a:ext cx="8229600" cy="3960210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882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17" name="Table Placeholder 16"/>
          <p:cNvSpPr>
            <a:spLocks noGrp="1"/>
          </p:cNvSpPr>
          <p:nvPr>
            <p:ph type="tbl" sz="quarter" idx="13"/>
          </p:nvPr>
        </p:nvSpPr>
        <p:spPr>
          <a:xfrm>
            <a:off x="1436688" y="1158105"/>
            <a:ext cx="6238875" cy="144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able Placeholder 16"/>
          <p:cNvSpPr>
            <a:spLocks noGrp="1"/>
          </p:cNvSpPr>
          <p:nvPr>
            <p:ph type="tbl" sz="quarter" idx="14"/>
          </p:nvPr>
        </p:nvSpPr>
        <p:spPr>
          <a:xfrm>
            <a:off x="1436688" y="2758305"/>
            <a:ext cx="6238875" cy="144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able Placeholder 16"/>
          <p:cNvSpPr>
            <a:spLocks noGrp="1"/>
          </p:cNvSpPr>
          <p:nvPr>
            <p:ph type="tbl" sz="quarter" idx="15"/>
          </p:nvPr>
        </p:nvSpPr>
        <p:spPr>
          <a:xfrm>
            <a:off x="1436688" y="4358505"/>
            <a:ext cx="6238875" cy="14411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6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728"/>
            <a:ext cx="3972296" cy="3839633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773869" y="1252728"/>
            <a:ext cx="3913187" cy="383434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0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2728"/>
            <a:ext cx="3834953" cy="3873500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458582" y="1252728"/>
            <a:ext cx="4227513" cy="3698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7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2728"/>
            <a:ext cx="3881305" cy="3873500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3"/>
          </p:nvPr>
        </p:nvSpPr>
        <p:spPr>
          <a:xfrm>
            <a:off x="4440477" y="1252728"/>
            <a:ext cx="4244975" cy="38580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7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2296"/>
            <a:ext cx="8229600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2728"/>
            <a:ext cx="8229600" cy="4114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57950"/>
            <a:ext cx="38946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marL="0" indent="0" algn="l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457200"/>
            <a:fld id="{F9748022-1863-6A47-B2F5-4EB18026B312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>
          <a:solidFill>
            <a:schemeClr val="tx1"/>
          </a:solidFill>
          <a:latin typeface="Arial Narrow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05050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05050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505050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505050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505050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2100"/>
            <a:ext cx="8229600" cy="4114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5000" y="6457950"/>
            <a:ext cx="307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57950"/>
            <a:ext cx="38946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marL="0" indent="0" algn="l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78D3F72D-5222-4E12-9F54-1C3CCD201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4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4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accent4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accent4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accent4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ssys.com/InstantKB/article.aspx?id=10997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ssys.com/InstantKB/article.aspx?id=14475" TargetMode="External"/><Relationship Id="rId2" Type="http://schemas.openxmlformats.org/officeDocument/2006/relationships/hyperlink" Target="http://www.opssys.com/instantkb/article.aspx?id=14474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5154" y="1988840"/>
            <a:ext cx="8933692" cy="3505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General Session – River Birch ABC</a:t>
            </a:r>
            <a:br>
              <a:rPr lang="en-US" sz="3200" dirty="0"/>
            </a:br>
            <a:r>
              <a:rPr lang="en-US" sz="3200" dirty="0"/>
              <a:t>Thursday 10:00AM – 11:00AM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Hach WIMS Software Update</a:t>
            </a:r>
            <a:br>
              <a:rPr lang="en-US" sz="3200" dirty="0"/>
            </a:br>
            <a:r>
              <a:rPr lang="en-US" sz="3200" dirty="0"/>
              <a:t>What’s New in 7.7.2</a:t>
            </a:r>
            <a:br>
              <a:rPr lang="en-US" sz="3200" dirty="0"/>
            </a:br>
            <a:r>
              <a:rPr lang="en-US" sz="3200" dirty="0"/>
              <a:t> </a:t>
            </a:r>
            <a:br>
              <a:rPr lang="de-DE" sz="3200" dirty="0"/>
            </a:br>
            <a:r>
              <a:rPr lang="en-US" sz="3200" dirty="0"/>
              <a:t>Scott Dorner – Claros Product Manager, Hach </a:t>
            </a:r>
            <a:br>
              <a:rPr lang="en-US" sz="3200" b="0" dirty="0"/>
            </a:b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2674576331"/>
      </p:ext>
    </p:extLst>
  </p:cSld>
  <p:clrMapOvr>
    <a:masterClrMapping/>
  </p:clrMapOvr>
  <p:transition advTm="5773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hach wims 7.7.2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44720"/>
            <a:ext cx="8363272" cy="4768560"/>
          </a:xfrm>
        </p:spPr>
        <p:txBody>
          <a:bodyPr/>
          <a:lstStyle/>
          <a:p>
            <a:r>
              <a:rPr lang="en-US" dirty="0"/>
              <a:t>Database update.  Applied on first login to a facility database.</a:t>
            </a:r>
          </a:p>
          <a:p>
            <a:r>
              <a:rPr lang="en-US" dirty="0"/>
              <a:t>Picture type Daily variables</a:t>
            </a:r>
          </a:p>
          <a:p>
            <a:pPr lvl="1"/>
            <a:r>
              <a:rPr lang="en-US" dirty="0"/>
              <a:t>Set Picture in Monthly Data Entry</a:t>
            </a:r>
          </a:p>
          <a:p>
            <a:pPr lvl="1"/>
            <a:r>
              <a:rPr lang="en-US" dirty="0"/>
              <a:t>Locate&gt;Daily values will place the VPIC formula to display picture in Spread Report.  </a:t>
            </a:r>
          </a:p>
          <a:p>
            <a:r>
              <a:rPr lang="en-US" dirty="0"/>
              <a:t>Events</a:t>
            </a:r>
          </a:p>
          <a:p>
            <a:pPr lvl="1"/>
            <a:r>
              <a:rPr lang="en-US" dirty="0"/>
              <a:t>Event Status can now be set and tracked (767)</a:t>
            </a:r>
          </a:p>
          <a:p>
            <a:pPr lvl="1"/>
            <a:r>
              <a:rPr lang="en-US" dirty="0"/>
              <a:t>Added checkbox filters to </a:t>
            </a:r>
            <a:r>
              <a:rPr lang="en-US" dirty="0">
                <a:hlinkClick r:id="rId2"/>
              </a:rPr>
              <a:t>Events</a:t>
            </a:r>
            <a:r>
              <a:rPr lang="en-US" dirty="0"/>
              <a:t>.  Allows users to see only Violations, Open events, etc... </a:t>
            </a:r>
          </a:p>
          <a:p>
            <a:pPr lvl="1"/>
            <a:r>
              <a:rPr lang="en-US" dirty="0"/>
              <a:t>Added Comments to Events</a:t>
            </a:r>
          </a:p>
          <a:p>
            <a:pPr lvl="1"/>
            <a:endParaRPr lang="en-US" dirty="0"/>
          </a:p>
          <a:p>
            <a:r>
              <a:rPr lang="en-US" dirty="0"/>
              <a:t>Multiple Variable Analysis Graph added (768)</a:t>
            </a:r>
          </a:p>
          <a:p>
            <a:r>
              <a:rPr lang="en-US" dirty="0"/>
              <a:t>Dashboard</a:t>
            </a:r>
          </a:p>
          <a:p>
            <a:pPr lvl="1"/>
            <a:r>
              <a:rPr lang="en-US" dirty="0"/>
              <a:t>Set Dashboard while opening. </a:t>
            </a:r>
          </a:p>
          <a:p>
            <a:pPr lvl="1"/>
            <a:r>
              <a:rPr lang="en-US" dirty="0"/>
              <a:t>Year over Year Graph can now be displayed with dashboard button. </a:t>
            </a:r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8022-1863-6A47-B2F5-4EB18026B31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8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hach wims 7.7.2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363272" cy="4896544"/>
          </a:xfrm>
        </p:spPr>
        <p:txBody>
          <a:bodyPr/>
          <a:lstStyle/>
          <a:p>
            <a:r>
              <a:rPr lang="en-US" dirty="0"/>
              <a:t>Spread Reports</a:t>
            </a:r>
          </a:p>
          <a:p>
            <a:pPr lvl="1"/>
            <a:r>
              <a:rPr lang="en-US" dirty="0"/>
              <a:t>Now set default location for Templates (i.e. can be set to a shared drive)</a:t>
            </a:r>
          </a:p>
          <a:p>
            <a:pPr lvl="1"/>
            <a:r>
              <a:rPr lang="en-US" dirty="0"/>
              <a:t>Functions added or updated</a:t>
            </a:r>
          </a:p>
          <a:p>
            <a:pPr lvl="2"/>
            <a:r>
              <a:rPr lang="en-US" dirty="0"/>
              <a:t>CT – Easily get CT Required from EPA tables</a:t>
            </a:r>
          </a:p>
          <a:p>
            <a:pPr lvl="2"/>
            <a:r>
              <a:rPr lang="en-US" dirty="0"/>
              <a:t>CASE – IF </a:t>
            </a:r>
          </a:p>
          <a:p>
            <a:pPr lvl="2"/>
            <a:r>
              <a:rPr lang="en-US" dirty="0"/>
              <a:t>VFL – Value from List</a:t>
            </a:r>
          </a:p>
          <a:p>
            <a:pPr lvl="2"/>
            <a:r>
              <a:rPr lang="en-US" dirty="0"/>
              <a:t>COUNTIF – Now supports counting of Text Values</a:t>
            </a:r>
          </a:p>
          <a:p>
            <a:pPr lvl="2"/>
            <a:r>
              <a:rPr lang="en-US" dirty="0"/>
              <a:t>VPIC</a:t>
            </a:r>
          </a:p>
          <a:p>
            <a:pPr lvl="2"/>
            <a:r>
              <a:rPr lang="en-US" dirty="0"/>
              <a:t>CV, CVT, DCV – Closest values functions</a:t>
            </a:r>
          </a:p>
          <a:p>
            <a:pPr lvl="2"/>
            <a:r>
              <a:rPr lang="en-US" dirty="0">
                <a:hlinkClick r:id="rId2"/>
              </a:rPr>
              <a:t>OFMVSTAT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OFMVSTATZ</a:t>
            </a:r>
            <a:r>
              <a:rPr lang="en-US" dirty="0"/>
              <a:t> and </a:t>
            </a:r>
            <a:r>
              <a:rPr lang="en-US" dirty="0">
                <a:hlinkClick r:id="rId3"/>
              </a:rPr>
              <a:t>OFMVSTATDATE</a:t>
            </a:r>
            <a:r>
              <a:rPr lang="en-US" dirty="0"/>
              <a:t> Spread functions have been added allowing you to summaries data from other facilities.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8022-1863-6A47-B2F5-4EB18026B31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hach wims 7.7.2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363272" cy="4896544"/>
          </a:xfrm>
        </p:spPr>
        <p:txBody>
          <a:bodyPr/>
          <a:lstStyle/>
          <a:p>
            <a:r>
              <a:rPr lang="en-US" dirty="0"/>
              <a:t>Monthly Data Entry</a:t>
            </a:r>
          </a:p>
          <a:p>
            <a:pPr lvl="1"/>
            <a:r>
              <a:rPr lang="en-US" dirty="0"/>
              <a:t>File&gt;New added to Data Manager, MDE – Don’t have to go to design</a:t>
            </a:r>
          </a:p>
          <a:p>
            <a:pPr lvl="1"/>
            <a:r>
              <a:rPr lang="en-US" dirty="0"/>
              <a:t>File&gt;Delete added (can delete multiple forms for easier clean up)</a:t>
            </a:r>
          </a:p>
          <a:p>
            <a:pPr lvl="1"/>
            <a:r>
              <a:rPr lang="en-US" dirty="0"/>
              <a:t>You are now prompted to Save Layout if changes to form made</a:t>
            </a:r>
          </a:p>
          <a:p>
            <a:pPr lvl="1"/>
            <a:endParaRPr lang="en-US" dirty="0"/>
          </a:p>
          <a:p>
            <a:r>
              <a:rPr lang="en-US" dirty="0"/>
              <a:t>Custom Data Entry</a:t>
            </a:r>
          </a:p>
          <a:p>
            <a:pPr lvl="1"/>
            <a:r>
              <a:rPr lang="en-US" dirty="0"/>
              <a:t>Minor Bug fixes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8022-1863-6A47-B2F5-4EB18026B31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1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hach wims 7.7.2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363272" cy="4896544"/>
          </a:xfrm>
        </p:spPr>
        <p:txBody>
          <a:bodyPr/>
          <a:lstStyle/>
          <a:p>
            <a:r>
              <a:rPr lang="en-US" dirty="0"/>
              <a:t>Lab Cal</a:t>
            </a:r>
          </a:p>
          <a:p>
            <a:pPr lvl="1"/>
            <a:r>
              <a:rPr lang="en-US" dirty="0"/>
              <a:t>Track which lab performed analysis on sample.</a:t>
            </a:r>
          </a:p>
          <a:p>
            <a:pPr lvl="1"/>
            <a:r>
              <a:rPr lang="en-US" dirty="0"/>
              <a:t>Track Sample Volume and Volume Analyzed (CMPD)</a:t>
            </a:r>
          </a:p>
          <a:p>
            <a:r>
              <a:rPr lang="en-US" dirty="0"/>
              <a:t>Compliance Monitoring Data Portal Reports</a:t>
            </a:r>
          </a:p>
          <a:p>
            <a:pPr lvl="1"/>
            <a:r>
              <a:rPr lang="en-US" dirty="0"/>
              <a:t>New Drinking Water Standard report format</a:t>
            </a:r>
          </a:p>
          <a:p>
            <a:pPr lvl="1"/>
            <a:r>
              <a:rPr lang="en-US" dirty="0"/>
              <a:t>Added PWSID, Facility ID, and Sample Point ID fields to Location Setup. </a:t>
            </a:r>
          </a:p>
          <a:p>
            <a:pPr lvl="1"/>
            <a:r>
              <a:rPr lang="en-US" dirty="0"/>
              <a:t>Added  Lab, Sample Volume and Volume Analyzed to sample tracking </a:t>
            </a:r>
          </a:p>
          <a:p>
            <a:pPr lvl="1"/>
            <a:r>
              <a:rPr lang="en-US" dirty="0"/>
              <a:t>Locate CMDP Results – Microbiological / Lead and Copper Results</a:t>
            </a:r>
          </a:p>
          <a:p>
            <a:pPr lvl="1"/>
            <a:r>
              <a:rPr lang="en-US" dirty="0"/>
              <a:t>Report Templates</a:t>
            </a:r>
          </a:p>
          <a:p>
            <a:pPr lvl="1"/>
            <a:r>
              <a:rPr lang="en-US" dirty="0"/>
              <a:t>Analyte Code added to variable setup, test setup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8022-1863-6A47-B2F5-4EB18026B31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coming in hach </a:t>
            </a:r>
            <a:r>
              <a:rPr lang="en-US" dirty="0" err="1"/>
              <a:t>wimS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363272" cy="4896544"/>
          </a:xfrm>
        </p:spPr>
        <p:txBody>
          <a:bodyPr/>
          <a:lstStyle/>
          <a:p>
            <a:r>
              <a:rPr lang="en-US" dirty="0"/>
              <a:t>Event Notifications</a:t>
            </a:r>
          </a:p>
          <a:p>
            <a:endParaRPr lang="en-US" dirty="0"/>
          </a:p>
          <a:p>
            <a:r>
              <a:rPr lang="en-US" dirty="0"/>
              <a:t>Parameter Library – Help standard naming </a:t>
            </a:r>
          </a:p>
          <a:p>
            <a:endParaRPr lang="en-US" dirty="0"/>
          </a:p>
          <a:p>
            <a:r>
              <a:rPr lang="en-US" dirty="0"/>
              <a:t>Logbook Pictures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User Conference Requests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8022-1863-6A47-B2F5-4EB18026B31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013 Hach PowerPoint Template 110613">
  <a:themeElements>
    <a:clrScheme name="Custom 1">
      <a:dk1>
        <a:srgbClr val="0098DB"/>
      </a:dk1>
      <a:lt1>
        <a:srgbClr val="FFFFFE"/>
      </a:lt1>
      <a:dk2>
        <a:srgbClr val="006BAC"/>
      </a:dk2>
      <a:lt2>
        <a:srgbClr val="FFFFFE"/>
      </a:lt2>
      <a:accent1>
        <a:srgbClr val="C60C30"/>
      </a:accent1>
      <a:accent2>
        <a:srgbClr val="999999"/>
      </a:accent2>
      <a:accent3>
        <a:srgbClr val="A3AF07"/>
      </a:accent3>
      <a:accent4>
        <a:srgbClr val="D88C02"/>
      </a:accent4>
      <a:accent5>
        <a:srgbClr val="8D8E8D"/>
      </a:accent5>
      <a:accent6>
        <a:srgbClr val="C0C1BF"/>
      </a:accent6>
      <a:hlink>
        <a:srgbClr val="9F0926"/>
      </a:hlink>
      <a:folHlink>
        <a:srgbClr val="0037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013 Hach PPT Theme">
  <a:themeElements>
    <a:clrScheme name="Custom 1">
      <a:dk1>
        <a:srgbClr val="0098DB"/>
      </a:dk1>
      <a:lt1>
        <a:srgbClr val="FFFFFE"/>
      </a:lt1>
      <a:dk2>
        <a:srgbClr val="006BAC"/>
      </a:dk2>
      <a:lt2>
        <a:srgbClr val="FFFFFE"/>
      </a:lt2>
      <a:accent1>
        <a:srgbClr val="76B7D9"/>
      </a:accent1>
      <a:accent2>
        <a:srgbClr val="9F0926"/>
      </a:accent2>
      <a:accent3>
        <a:srgbClr val="F1AB1F"/>
      </a:accent3>
      <a:accent4>
        <a:srgbClr val="505150"/>
      </a:accent4>
      <a:accent5>
        <a:srgbClr val="8D8E8D"/>
      </a:accent5>
      <a:accent6>
        <a:srgbClr val="C0C1BF"/>
      </a:accent6>
      <a:hlink>
        <a:srgbClr val="9F0926"/>
      </a:hlink>
      <a:folHlink>
        <a:srgbClr val="0037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35144</TotalTime>
  <Words>301</Words>
  <Application>Microsoft Office PowerPoint</Application>
  <PresentationFormat>On-screen Show (4:3)</PresentationFormat>
  <Paragraphs>63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Arial Narrow</vt:lpstr>
      <vt:lpstr>Calibri</vt:lpstr>
      <vt:lpstr>Lucida Grande</vt:lpstr>
      <vt:lpstr>2013 Hach PowerPoint Template 110613</vt:lpstr>
      <vt:lpstr>2013 Hach PPT Theme</vt:lpstr>
      <vt:lpstr>General Session – River Birch ABC Thursday 10:00AM – 11:00AM  Hach WIMS Software Update What’s New in 7.7.2   Scott Dorner – Claros Product Manager, Hach  </vt:lpstr>
      <vt:lpstr>What’s new in hach wims 7.7.2</vt:lpstr>
      <vt:lpstr>What’s new in hach wims 7.7.2</vt:lpstr>
      <vt:lpstr>What’s new in hach wims 7.7.2</vt:lpstr>
      <vt:lpstr>What’s new in hach wims 7.7.2</vt:lpstr>
      <vt:lpstr>What’s coming in hach wimS</vt:lpstr>
    </vt:vector>
  </TitlesOfParts>
  <Company>Hach Lange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Sollution Selling Report Out</dc:title>
  <dc:creator>Peter.Bringsken@hach.com</dc:creator>
  <cp:lastModifiedBy>Dorner, Scott</cp:lastModifiedBy>
  <cp:revision>552</cp:revision>
  <dcterms:created xsi:type="dcterms:W3CDTF">2015-06-07T14:34:37Z</dcterms:created>
  <dcterms:modified xsi:type="dcterms:W3CDTF">2018-08-30T14:30:40Z</dcterms:modified>
</cp:coreProperties>
</file>