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17"/>
  </p:notesMasterIdLst>
  <p:sldIdLst>
    <p:sldId id="441" r:id="rId3"/>
    <p:sldId id="437" r:id="rId4"/>
    <p:sldId id="449" r:id="rId5"/>
    <p:sldId id="443" r:id="rId6"/>
    <p:sldId id="438" r:id="rId7"/>
    <p:sldId id="445" r:id="rId8"/>
    <p:sldId id="446" r:id="rId9"/>
    <p:sldId id="444" r:id="rId10"/>
    <p:sldId id="447" r:id="rId11"/>
    <p:sldId id="448" r:id="rId12"/>
    <p:sldId id="439" r:id="rId13"/>
    <p:sldId id="442" r:id="rId14"/>
    <p:sldId id="451" r:id="rId15"/>
    <p:sldId id="450" r:id="rId1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561" autoAdjust="0"/>
  </p:normalViewPr>
  <p:slideViewPr>
    <p:cSldViewPr>
      <p:cViewPr varScale="1">
        <p:scale>
          <a:sx n="114" d="100"/>
          <a:sy n="114" d="100"/>
        </p:scale>
        <p:origin x="834" y="114"/>
      </p:cViewPr>
      <p:guideLst>
        <p:guide orient="horz" pos="2160"/>
        <p:guide pos="2880"/>
      </p:guideLst>
    </p:cSldViewPr>
  </p:slideViewPr>
  <p:outlineViewPr>
    <p:cViewPr>
      <p:scale>
        <a:sx n="33" d="100"/>
        <a:sy n="33" d="100"/>
      </p:scale>
      <p:origin x="0" y="-126"/>
    </p:cViewPr>
  </p:outlineViewPr>
  <p:notesTextViewPr>
    <p:cViewPr>
      <p:scale>
        <a:sx n="125" d="100"/>
        <a:sy n="1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871DA-A063-4C76-B2D8-8AD3A147847E}" type="datetimeFigureOut">
              <a:rPr lang="nl-BE" smtClean="0"/>
              <a:t>27/08/2018</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E9D3EF-307B-46C9-8435-590F03BEB579}" type="slidenum">
              <a:rPr lang="nl-BE" smtClean="0"/>
              <a:t>‹#›</a:t>
            </a:fld>
            <a:endParaRPr lang="nl-BE"/>
          </a:p>
        </p:txBody>
      </p:sp>
    </p:spTree>
    <p:extLst>
      <p:ext uri="{BB962C8B-B14F-4D97-AF65-F5344CB8AC3E}">
        <p14:creationId xmlns:p14="http://schemas.microsoft.com/office/powerpoint/2010/main" val="710822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B60813-F231-4F99-A081-59CC448F2465}" type="slidenum">
              <a:rPr kumimoji="0" lang="en-US"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0250544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876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386503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2728"/>
            <a:ext cx="4038600" cy="3873500"/>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1799376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WITH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cxnSp>
        <p:nvCxnSpPr>
          <p:cNvPr id="6" name="Straight Connector 5"/>
          <p:cNvCxnSpPr/>
          <p:nvPr/>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7656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Master Takeaway - fixe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59440" y="4284133"/>
            <a:ext cx="3769243" cy="1388534"/>
          </a:xfrm>
        </p:spPr>
        <p:txBody>
          <a:bodyPr/>
          <a:lstStyle>
            <a:lvl1pPr marL="0" indent="0">
              <a:buNone/>
              <a:defRPr sz="2000">
                <a:solidFill>
                  <a:schemeClr val="bg1"/>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2201714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akeaway - scalab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252728"/>
            <a:ext cx="4038600" cy="3768005"/>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marL="2057400" indent="-228600">
              <a:buFont typeface="Lucida Grande"/>
              <a:buChar char="»"/>
              <a:defRPr sz="1200">
                <a:solidFill>
                  <a:srgbClr val="50505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6" name="TextBox 5"/>
          <p:cNvSpPr txBox="1"/>
          <p:nvPr userDrawn="1"/>
        </p:nvSpPr>
        <p:spPr>
          <a:xfrm>
            <a:off x="4802020" y="1520395"/>
            <a:ext cx="3833324" cy="369332"/>
          </a:xfrm>
          <a:prstGeom prst="rect">
            <a:avLst/>
          </a:prstGeom>
          <a:noFill/>
        </p:spPr>
        <p:txBody>
          <a:bodyPr wrap="square" rtlCol="0">
            <a:spAutoFit/>
          </a:bodyPr>
          <a:lstStyle/>
          <a:p>
            <a:pPr defTabSz="457200"/>
            <a:endParaRPr lang="en-US" dirty="0">
              <a:solidFill>
                <a:srgbClr val="0098DB"/>
              </a:solidFill>
            </a:endParaRPr>
          </a:p>
        </p:txBody>
      </p:sp>
      <p:sp>
        <p:nvSpPr>
          <p:cNvPr id="12" name="Text Placeholder 11"/>
          <p:cNvSpPr>
            <a:spLocks noGrp="1"/>
          </p:cNvSpPr>
          <p:nvPr>
            <p:ph type="body" sz="quarter" idx="13" hasCustomPrompt="1"/>
          </p:nvPr>
        </p:nvSpPr>
        <p:spPr>
          <a:xfrm>
            <a:off x="457200" y="5111496"/>
            <a:ext cx="8229600" cy="749808"/>
          </a:xfrm>
          <a:prstGeom prst="roundRect">
            <a:avLst/>
          </a:prstGeom>
        </p:spPr>
        <p:style>
          <a:lnRef idx="2">
            <a:schemeClr val="accent5"/>
          </a:lnRef>
          <a:fillRef idx="1">
            <a:schemeClr val="lt1"/>
          </a:fillRef>
          <a:effectRef idx="0">
            <a:schemeClr val="accent5"/>
          </a:effectRef>
          <a:fontRef idx="none"/>
        </p:style>
        <p:txBody>
          <a:bodyPr tIns="0"/>
          <a:lstStyle>
            <a:lvl1pPr marL="0" indent="0">
              <a:buNone/>
              <a:defRPr baseline="0">
                <a:solidFill>
                  <a:srgbClr val="505050"/>
                </a:solidFill>
              </a:defRPr>
            </a:lvl1pPr>
          </a:lstStyle>
          <a:p>
            <a:pPr lvl="0"/>
            <a:r>
              <a:rPr lang="en-US" dirty="0"/>
              <a:t>This is scalable conclusion text. The round-cornered text box is adjustable to fit the desired amount of space.</a:t>
            </a:r>
          </a:p>
        </p:txBody>
      </p:sp>
    </p:spTree>
    <p:extLst>
      <p:ext uri="{BB962C8B-B14F-4D97-AF65-F5344CB8AC3E}">
        <p14:creationId xmlns:p14="http://schemas.microsoft.com/office/powerpoint/2010/main" val="3411144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45770"/>
            <a:ext cx="5884333" cy="2426229"/>
          </a:xfrm>
        </p:spPr>
        <p:txBody>
          <a:bodyPr>
            <a:noAutofit/>
          </a:bodyPr>
          <a:lstStyle>
            <a:lvl1pPr>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5094358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84013"/>
            <a:ext cx="8229600" cy="1143000"/>
          </a:xfrm>
        </p:spPr>
        <p:txBody>
          <a:bodyPr>
            <a:noAutofit/>
          </a:bodyPr>
          <a:lstStyle/>
          <a:p>
            <a:r>
              <a:rPr lang="en-US" dirty="0"/>
              <a:t>CLICK TO EDIT MASTER TITLE STYLE</a:t>
            </a:r>
          </a:p>
        </p:txBody>
      </p:sp>
      <p:sp>
        <p:nvSpPr>
          <p:cNvPr id="3"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2996238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t" anchorCtr="0">
            <a:no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285750" indent="-285750">
              <a:buFont typeface="Arial"/>
              <a:buChar char="•"/>
              <a:defRPr sz="1400">
                <a:solidFill>
                  <a:srgbClr val="505050"/>
                </a:solidFill>
              </a:defRPr>
            </a:lvl1pPr>
            <a:lvl2pPr marL="628650" indent="-171450">
              <a:buFont typeface="Lucida Grande"/>
              <a:buChar char="—"/>
              <a:defRPr sz="1200">
                <a:solidFill>
                  <a:srgbClr val="505050"/>
                </a:solidFill>
              </a:defRPr>
            </a:lvl2pPr>
            <a:lvl3pPr marL="1085850" indent="-171450">
              <a:buFont typeface="Arial"/>
              <a:buChar char="•"/>
              <a:defRPr sz="1000">
                <a:solidFill>
                  <a:srgbClr val="505050"/>
                </a:solidFill>
              </a:defRPr>
            </a:lvl3pPr>
            <a:lvl4pPr marL="1543050" indent="-171450">
              <a:buFont typeface="Lucida Grande"/>
              <a:buChar char="—"/>
              <a:defRPr sz="900">
                <a:solidFill>
                  <a:srgbClr val="505050"/>
                </a:solidFill>
              </a:defRPr>
            </a:lvl4pPr>
            <a:lvl5pPr marL="2000250" indent="-171450">
              <a:buFont typeface="Lucida Grande"/>
              <a:buChar char="»"/>
              <a:defRPr sz="900">
                <a:solidFill>
                  <a:srgbClr val="505050"/>
                </a:solidFill>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668014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o Wav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0"/>
            <a:ext cx="8229600" cy="1041400"/>
          </a:xfrm>
        </p:spPr>
        <p:txBody>
          <a:bodyPr>
            <a:noAutofit/>
          </a:bodyPr>
          <a:lstStyle/>
          <a:p>
            <a:r>
              <a:rPr lang="en-US"/>
              <a:t>Click to edit Master title style</a:t>
            </a:r>
            <a:endParaRPr lang="en-US" dirty="0"/>
          </a:p>
        </p:txBody>
      </p:sp>
      <p:sp>
        <p:nvSpPr>
          <p:cNvPr id="5" name="Content Placeholder 2"/>
          <p:cNvSpPr>
            <a:spLocks noGrp="1"/>
          </p:cNvSpPr>
          <p:nvPr>
            <p:ph idx="1"/>
          </p:nvPr>
        </p:nvSpPr>
        <p:spPr>
          <a:xfrm>
            <a:off x="457200" y="1252728"/>
            <a:ext cx="8229600" cy="41148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Tree>
    <p:extLst>
      <p:ext uri="{BB962C8B-B14F-4D97-AF65-F5344CB8AC3E}">
        <p14:creationId xmlns:p14="http://schemas.microsoft.com/office/powerpoint/2010/main" val="1657379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BLU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65644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rmAutofit/>
          </a:bodyPr>
          <a:lstStyle>
            <a:lvl1pPr>
              <a:defRPr sz="4000">
                <a:solidFill>
                  <a:srgbClr val="0098DB"/>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rmAutofit/>
          </a:bodyPr>
          <a:lstStyle>
            <a:lvl1pPr marL="0" indent="0" algn="l">
              <a:buNone/>
              <a:defRPr sz="2800">
                <a:solidFill>
                  <a:srgbClr val="0098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3165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HIT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chor="b">
            <a:noAutofit/>
          </a:bodyPr>
          <a:lstStyle>
            <a:lvl1pPr>
              <a:defRPr sz="4000">
                <a:solidFill>
                  <a:srgbClr val="0098DB"/>
                </a:solidFill>
              </a:defRPr>
            </a:lvl1pPr>
          </a:lstStyle>
          <a:p>
            <a:r>
              <a:rPr lang="en-US" dirty="0"/>
              <a:t>CLICK TO EDIT MASTER TITLE STYLE</a:t>
            </a:r>
          </a:p>
        </p:txBody>
      </p:sp>
      <p:sp>
        <p:nvSpPr>
          <p:cNvPr id="3" name="Subtitle 2"/>
          <p:cNvSpPr>
            <a:spLocks noGrp="1"/>
          </p:cNvSpPr>
          <p:nvPr>
            <p:ph type="subTitle" idx="1"/>
          </p:nvPr>
        </p:nvSpPr>
        <p:spPr>
          <a:xfrm>
            <a:off x="685800" y="3674534"/>
            <a:ext cx="7086600" cy="1078442"/>
          </a:xfrm>
        </p:spPr>
        <p:txBody>
          <a:bodyPr>
            <a:noAutofit/>
          </a:bodyPr>
          <a:lstStyle>
            <a:lvl1pPr marL="0" indent="0" algn="l">
              <a:buNone/>
              <a:defRPr sz="2800">
                <a:solidFill>
                  <a:srgbClr val="0098D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65851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181100"/>
            <a:ext cx="8229600" cy="41148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a:buFont typeface="Arial" pitchFamily="34" charset="0"/>
              <a:buChar char="•"/>
              <a:defRPr>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4242645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29113319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1_Two Content WITH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457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81100"/>
            <a:ext cx="4038600" cy="452596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cxnSp>
        <p:nvCxnSpPr>
          <p:cNvPr id="6" name="Straight Connector 5"/>
          <p:cNvCxnSpPr/>
          <p:nvPr/>
        </p:nvCxnSpPr>
        <p:spPr>
          <a:xfrm>
            <a:off x="457200" y="1159834"/>
            <a:ext cx="8229600" cy="0"/>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575709" y="1152739"/>
            <a:ext cx="0" cy="4554324"/>
          </a:xfrm>
          <a:prstGeom prst="line">
            <a:avLst/>
          </a:prstGeom>
          <a:ln w="25400">
            <a:solidFill>
              <a:srgbClr val="50505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410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4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93875"/>
            <a:ext cx="4040188" cy="3951288"/>
          </a:xfrm>
        </p:spPr>
        <p:txBody>
          <a:bodyPr/>
          <a:lstStyle>
            <a:lvl1pPr>
              <a:defRPr sz="2000"/>
            </a:lvl1pPr>
            <a:lvl2pPr>
              <a:defRPr sz="1800"/>
            </a:lvl2pPr>
            <a:lvl3pPr>
              <a:defRPr sz="1600"/>
            </a:lvl3pPr>
            <a:lvl4pPr>
              <a:defRPr sz="1400"/>
            </a:lvl4pPr>
            <a:lvl5pPr>
              <a:buFont typeface="Arial" pitchFamily="34" charset="0"/>
              <a:buChar cha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154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93875"/>
            <a:ext cx="4041775" cy="3951288"/>
          </a:xfrm>
        </p:spPr>
        <p:txBody>
          <a:bodyPr/>
          <a:lstStyle>
            <a:lvl1pPr>
              <a:defRPr sz="2000"/>
            </a:lvl1pPr>
            <a:lvl2pPr>
              <a:defRPr sz="1800"/>
            </a:lvl2pPr>
            <a:lvl3pPr>
              <a:defRPr sz="1600"/>
            </a:lvl3pPr>
            <a:lvl4pPr>
              <a:defRPr sz="1400"/>
            </a:lvl4pPr>
            <a:lvl5pPr>
              <a:buFont typeface="Arial" pitchFamily="34" charset="0"/>
              <a:buChar cha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4132525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145770"/>
            <a:ext cx="5884333" cy="2426229"/>
          </a:xfrm>
        </p:spPr>
        <p:txBody>
          <a:bodyPr>
            <a:normAutofit/>
          </a:bodyPr>
          <a:lstStyle>
            <a:lvl1pPr>
              <a:defRPr sz="40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850807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57200" y="36513"/>
            <a:ext cx="8229600" cy="1143000"/>
          </a:xfrm>
        </p:spPr>
        <p:txBody>
          <a:bodyPr/>
          <a:lstStyle/>
          <a:p>
            <a:r>
              <a:rPr lang="en-US" dirty="0"/>
              <a:t>CLICK TO EDIT MASTER TITLE STYLE</a:t>
            </a:r>
          </a:p>
        </p:txBody>
      </p:sp>
      <p:sp>
        <p:nvSpPr>
          <p:cNvPr id="3"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27204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2000">
                <a:solidFill>
                  <a:srgbClr val="505050"/>
                </a:solidFill>
              </a:defRPr>
            </a:lvl1pPr>
            <a:lvl2pPr>
              <a:defRPr sz="1800">
                <a:solidFill>
                  <a:srgbClr val="505050"/>
                </a:solidFill>
              </a:defRPr>
            </a:lvl2pPr>
            <a:lvl3pPr>
              <a:defRPr sz="1600">
                <a:solidFill>
                  <a:srgbClr val="505050"/>
                </a:solidFill>
              </a:defRPr>
            </a:lvl3pPr>
            <a:lvl4pPr>
              <a:defRPr sz="1400">
                <a:solidFill>
                  <a:srgbClr val="505050"/>
                </a:solidFill>
              </a:defRPr>
            </a:lvl4pPr>
            <a:lvl5pPr>
              <a:buFont typeface="Arial" pitchFamily="34" charset="0"/>
              <a:buChar char="•"/>
              <a:defRPr sz="1200">
                <a:solidFill>
                  <a:srgbClr val="50505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2"/>
          </p:nvPr>
        </p:nvSpPr>
        <p:spPr>
          <a:xfrm>
            <a:off x="457200" y="6267450"/>
            <a:ext cx="389467" cy="365125"/>
          </a:xfrm>
        </p:spPr>
        <p:txBody>
          <a:bodyPr/>
          <a:lstStyle>
            <a:lvl1pPr>
              <a:defRPr lang="en-US" sz="900" kern="1200" smtClean="0">
                <a:solidFill>
                  <a:schemeClr val="accent4"/>
                </a:solidFill>
                <a:latin typeface="+mn-lt"/>
                <a:ea typeface="+mn-ea"/>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142792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9"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552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Content with Im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Title and content with image layout</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Picture Placeholder 4"/>
          <p:cNvSpPr>
            <a:spLocks noGrp="1"/>
          </p:cNvSpPr>
          <p:nvPr>
            <p:ph type="pic" sz="quarter" idx="13"/>
          </p:nvPr>
        </p:nvSpPr>
        <p:spPr>
          <a:xfrm>
            <a:off x="5988559" y="1325563"/>
            <a:ext cx="2697163" cy="2252662"/>
          </a:xfrm>
        </p:spPr>
        <p:txBody>
          <a:bodyPr/>
          <a:lstStyle/>
          <a:p>
            <a:endParaRPr lang="en-US" dirty="0"/>
          </a:p>
        </p:txBody>
      </p:sp>
      <p:sp>
        <p:nvSpPr>
          <p:cNvPr id="8"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066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AGENDA </a:t>
            </a:r>
            <a:r>
              <a:rPr lang="en-US" dirty="0" err="1"/>
              <a:t>layouT</a:t>
            </a:r>
            <a:endParaRPr lang="en-US" dirty="0"/>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8" name="Content Placeholder 2"/>
          <p:cNvSpPr>
            <a:spLocks noGrp="1"/>
          </p:cNvSpPr>
          <p:nvPr>
            <p:ph idx="1"/>
          </p:nvPr>
        </p:nvSpPr>
        <p:spPr>
          <a:xfrm>
            <a:off x="456326" y="1251169"/>
            <a:ext cx="8229600" cy="396021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882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17" name="Table Placeholder 16"/>
          <p:cNvSpPr>
            <a:spLocks noGrp="1"/>
          </p:cNvSpPr>
          <p:nvPr>
            <p:ph type="tbl" sz="quarter" idx="13"/>
          </p:nvPr>
        </p:nvSpPr>
        <p:spPr>
          <a:xfrm>
            <a:off x="1436688" y="1158105"/>
            <a:ext cx="6238875" cy="1441162"/>
          </a:xfrm>
        </p:spPr>
        <p:txBody>
          <a:bodyPr/>
          <a:lstStyle/>
          <a:p>
            <a:endParaRPr lang="en-US" dirty="0"/>
          </a:p>
        </p:txBody>
      </p:sp>
      <p:sp>
        <p:nvSpPr>
          <p:cNvPr id="10" name="Table Placeholder 16"/>
          <p:cNvSpPr>
            <a:spLocks noGrp="1"/>
          </p:cNvSpPr>
          <p:nvPr>
            <p:ph type="tbl" sz="quarter" idx="14"/>
          </p:nvPr>
        </p:nvSpPr>
        <p:spPr>
          <a:xfrm>
            <a:off x="1436688" y="2758305"/>
            <a:ext cx="6238875" cy="1441162"/>
          </a:xfrm>
        </p:spPr>
        <p:txBody>
          <a:bodyPr/>
          <a:lstStyle/>
          <a:p>
            <a:endParaRPr lang="en-US" dirty="0"/>
          </a:p>
        </p:txBody>
      </p:sp>
      <p:sp>
        <p:nvSpPr>
          <p:cNvPr id="11" name="Table Placeholder 16"/>
          <p:cNvSpPr>
            <a:spLocks noGrp="1"/>
          </p:cNvSpPr>
          <p:nvPr>
            <p:ph type="tbl" sz="quarter" idx="15"/>
          </p:nvPr>
        </p:nvSpPr>
        <p:spPr>
          <a:xfrm>
            <a:off x="1436688" y="4358505"/>
            <a:ext cx="6238875" cy="1441162"/>
          </a:xfrm>
        </p:spPr>
        <p:txBody>
          <a:bodyPr/>
          <a:lstStyle/>
          <a:p>
            <a:endParaRPr lang="en-US" dirty="0"/>
          </a:p>
        </p:txBody>
      </p:sp>
    </p:spTree>
    <p:extLst>
      <p:ext uri="{BB962C8B-B14F-4D97-AF65-F5344CB8AC3E}">
        <p14:creationId xmlns:p14="http://schemas.microsoft.com/office/powerpoint/2010/main" val="349896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200" y="1252728"/>
            <a:ext cx="3972296" cy="3839633"/>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Chart Placeholder 4"/>
          <p:cNvSpPr>
            <a:spLocks noGrp="1"/>
          </p:cNvSpPr>
          <p:nvPr>
            <p:ph type="chart" sz="quarter" idx="13"/>
          </p:nvPr>
        </p:nvSpPr>
        <p:spPr>
          <a:xfrm>
            <a:off x="4773869" y="1252728"/>
            <a:ext cx="3913187" cy="3834342"/>
          </a:xfrm>
        </p:spPr>
        <p:txBody>
          <a:bodyPr/>
          <a:lstStyle/>
          <a:p>
            <a:endParaRPr lang="en-US" dirty="0"/>
          </a:p>
        </p:txBody>
      </p:sp>
    </p:spTree>
    <p:extLst>
      <p:ext uri="{BB962C8B-B14F-4D97-AF65-F5344CB8AC3E}">
        <p14:creationId xmlns:p14="http://schemas.microsoft.com/office/powerpoint/2010/main" val="66130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e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199" y="1252728"/>
            <a:ext cx="3834953" cy="38735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5" name="Chart Placeholder 4"/>
          <p:cNvSpPr>
            <a:spLocks noGrp="1"/>
          </p:cNvSpPr>
          <p:nvPr>
            <p:ph type="chart" sz="quarter" idx="13"/>
          </p:nvPr>
        </p:nvSpPr>
        <p:spPr>
          <a:xfrm>
            <a:off x="4458582" y="1252728"/>
            <a:ext cx="4227513" cy="3698875"/>
          </a:xfrm>
        </p:spPr>
        <p:txBody>
          <a:bodyPr/>
          <a:lstStyle/>
          <a:p>
            <a:endParaRPr lang="en-US" dirty="0"/>
          </a:p>
        </p:txBody>
      </p:sp>
    </p:spTree>
    <p:extLst>
      <p:ext uri="{BB962C8B-B14F-4D97-AF65-F5344CB8AC3E}">
        <p14:creationId xmlns:p14="http://schemas.microsoft.com/office/powerpoint/2010/main" val="394037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ne Ch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2550"/>
            <a:ext cx="8229600" cy="1041400"/>
          </a:xfrm>
        </p:spPr>
        <p:txBody>
          <a:bodyPr>
            <a:noAutofit/>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57199" y="1252728"/>
            <a:ext cx="3881305" cy="3873500"/>
          </a:xfrm>
        </p:spPr>
        <p:txBody>
          <a:bodyPr/>
          <a:lstStyle>
            <a:lvl1pPr>
              <a:defRPr>
                <a:solidFill>
                  <a:srgbClr val="505050"/>
                </a:solidFill>
              </a:defRPr>
            </a:lvl1pPr>
            <a:lvl2pPr>
              <a:defRPr sz="1800">
                <a:solidFill>
                  <a:srgbClr val="505050"/>
                </a:solidFill>
              </a:defRPr>
            </a:lvl2pPr>
            <a:lvl3pPr>
              <a:defRPr>
                <a:solidFill>
                  <a:srgbClr val="505050"/>
                </a:solidFill>
              </a:defRPr>
            </a:lvl3pPr>
            <a:lvl4pPr>
              <a:defRPr>
                <a:solidFill>
                  <a:srgbClr val="505050"/>
                </a:solidFill>
              </a:defRPr>
            </a:lvl4pPr>
            <a:lvl5pPr marL="2057400" indent="-228600">
              <a:buFont typeface="Lucida Grande"/>
              <a:buChar char="»"/>
              <a:defRPr>
                <a:solidFill>
                  <a:srgbClr val="5050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457200" y="6267450"/>
            <a:ext cx="389467" cy="365125"/>
          </a:xfrm>
        </p:spPr>
        <p:txBody>
          <a:bodyPr/>
          <a:lstStyle>
            <a:lvl1pPr>
              <a:defRPr lang="en-US" sz="900" kern="1200" smtClean="0">
                <a:solidFill>
                  <a:srgbClr val="505050"/>
                </a:solidFill>
                <a:latin typeface="+mn-lt"/>
                <a:ea typeface="+mn-ea"/>
                <a:cs typeface="Arial"/>
              </a:defRPr>
            </a:lvl1pPr>
          </a:lstStyle>
          <a:p>
            <a:fld id="{F9748022-1863-6A47-B2F5-4EB18026B312}" type="slidenum">
              <a:rPr/>
              <a:pPr/>
              <a:t>‹#›</a:t>
            </a:fld>
            <a:endParaRPr dirty="0"/>
          </a:p>
        </p:txBody>
      </p:sp>
      <p:sp>
        <p:nvSpPr>
          <p:cNvPr id="13" name="Table Placeholder 12"/>
          <p:cNvSpPr>
            <a:spLocks noGrp="1"/>
          </p:cNvSpPr>
          <p:nvPr>
            <p:ph type="tbl" sz="quarter" idx="13"/>
          </p:nvPr>
        </p:nvSpPr>
        <p:spPr>
          <a:xfrm>
            <a:off x="4440477" y="1252728"/>
            <a:ext cx="4244975" cy="3858091"/>
          </a:xfrm>
        </p:spPr>
        <p:txBody>
          <a:bodyPr/>
          <a:lstStyle/>
          <a:p>
            <a:endParaRPr lang="en-US" dirty="0"/>
          </a:p>
        </p:txBody>
      </p:sp>
    </p:spTree>
    <p:extLst>
      <p:ext uri="{BB962C8B-B14F-4D97-AF65-F5344CB8AC3E}">
        <p14:creationId xmlns:p14="http://schemas.microsoft.com/office/powerpoint/2010/main" val="1641978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4.jpeg"/><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2296"/>
            <a:ext cx="8229600" cy="1041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52728"/>
            <a:ext cx="8229600" cy="4114800"/>
          </a:xfrm>
          <a:prstGeom prst="rect">
            <a:avLst/>
          </a:prstGeom>
        </p:spPr>
        <p:txBody>
          <a:bodyPr vert="horz" wrap="square"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86800" y="6457950"/>
            <a:ext cx="389467" cy="365125"/>
          </a:xfrm>
          <a:prstGeom prst="rect">
            <a:avLst/>
          </a:prstGeom>
        </p:spPr>
        <p:txBody>
          <a:bodyPr vert="horz" lIns="0" tIns="45720" rIns="91440" bIns="45720" rtlCol="0" anchor="ctr"/>
          <a:lstStyle>
            <a:lvl1pPr marL="0" indent="0" algn="l">
              <a:defRPr sz="900">
                <a:solidFill>
                  <a:srgbClr val="FFFFFF"/>
                </a:solidFill>
                <a:latin typeface="Arial"/>
                <a:cs typeface="Arial"/>
              </a:defRPr>
            </a:lvl1pPr>
          </a:lstStyle>
          <a:p>
            <a:pPr defTabSz="457200"/>
            <a:fld id="{F9748022-1863-6A47-B2F5-4EB18026B312}" type="slidenum">
              <a:rPr lang="en-US" smtClean="0"/>
              <a:pPr defTabSz="457200"/>
              <a:t>‹#›</a:t>
            </a:fld>
            <a:endParaRPr lang="en-US" dirty="0"/>
          </a:p>
        </p:txBody>
      </p:sp>
    </p:spTree>
    <p:extLst>
      <p:ext uri="{BB962C8B-B14F-4D97-AF65-F5344CB8AC3E}">
        <p14:creationId xmlns:p14="http://schemas.microsoft.com/office/powerpoint/2010/main" val="107402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2800" b="1" i="0" kern="1200" cap="all">
          <a:solidFill>
            <a:schemeClr val="tx1"/>
          </a:solidFill>
          <a:latin typeface="Arial Narrow"/>
          <a:ea typeface="+mj-ea"/>
          <a:cs typeface="Arial"/>
        </a:defRPr>
      </a:lvl1pPr>
    </p:titleStyle>
    <p:bodyStyle>
      <a:lvl1pPr marL="342900" indent="-342900" algn="l" defTabSz="457200" rtl="0" eaLnBrk="1" latinLnBrk="0" hangingPunct="1">
        <a:spcBef>
          <a:spcPct val="20000"/>
        </a:spcBef>
        <a:buFont typeface="Arial"/>
        <a:buChar char="•"/>
        <a:defRPr sz="2000" kern="1200">
          <a:solidFill>
            <a:srgbClr val="505050"/>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rgbClr val="505050"/>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rgbClr val="505050"/>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rgbClr val="505050"/>
          </a:solidFill>
          <a:latin typeface="+mn-lt"/>
          <a:ea typeface="+mn-ea"/>
          <a:cs typeface="Arial"/>
        </a:defRPr>
      </a:lvl4pPr>
      <a:lvl5pPr marL="2057400" indent="-228600" algn="l" defTabSz="457200" rtl="0" eaLnBrk="1" latinLnBrk="0" hangingPunct="1">
        <a:spcBef>
          <a:spcPct val="20000"/>
        </a:spcBef>
        <a:buFont typeface="Arial"/>
        <a:buChar char="»"/>
        <a:defRPr sz="1200" kern="1200">
          <a:solidFill>
            <a:srgbClr val="50505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8300"/>
            <a:ext cx="8229600" cy="1041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562100"/>
            <a:ext cx="8229600" cy="4114800"/>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35000" y="6457950"/>
            <a:ext cx="3073400" cy="365125"/>
          </a:xfrm>
          <a:prstGeom prst="rect">
            <a:avLst/>
          </a:prstGeom>
        </p:spPr>
        <p:txBody>
          <a:bodyPr vert="horz" lIns="91440" tIns="45720" rIns="91440" bIns="45720" rtlCol="0" anchor="ctr"/>
          <a:lstStyle>
            <a:lvl1pPr algn="l">
              <a:defRPr sz="900">
                <a:solidFill>
                  <a:schemeClr val="accent5"/>
                </a:solidFill>
                <a:latin typeface="Arial"/>
                <a:cs typeface="Arial"/>
              </a:defRPr>
            </a:lvl1pPr>
          </a:lstStyle>
          <a:p>
            <a:endParaRPr lang="en-US"/>
          </a:p>
        </p:txBody>
      </p:sp>
      <p:sp>
        <p:nvSpPr>
          <p:cNvPr id="6" name="Slide Number Placeholder 5"/>
          <p:cNvSpPr>
            <a:spLocks noGrp="1"/>
          </p:cNvSpPr>
          <p:nvPr>
            <p:ph type="sldNum" sz="quarter" idx="4"/>
          </p:nvPr>
        </p:nvSpPr>
        <p:spPr>
          <a:xfrm>
            <a:off x="8686800" y="6457950"/>
            <a:ext cx="389467" cy="365125"/>
          </a:xfrm>
          <a:prstGeom prst="rect">
            <a:avLst/>
          </a:prstGeom>
        </p:spPr>
        <p:txBody>
          <a:bodyPr vert="horz" lIns="0" tIns="45720" rIns="91440" bIns="45720" rtlCol="0" anchor="ctr"/>
          <a:lstStyle>
            <a:lvl1pPr marL="0" indent="0" algn="l">
              <a:defRPr sz="900">
                <a:solidFill>
                  <a:srgbClr val="FFFFFF"/>
                </a:solidFill>
                <a:latin typeface="Arial"/>
                <a:cs typeface="Arial"/>
              </a:defRPr>
            </a:lvl1pPr>
          </a:lstStyle>
          <a:p>
            <a:fld id="{78D3F72D-5222-4E12-9F54-1C3CCD201683}" type="slidenum">
              <a:rPr lang="en-US" smtClean="0"/>
              <a:pPr/>
              <a:t>‹#›</a:t>
            </a:fld>
            <a:endParaRPr lang="en-US"/>
          </a:p>
        </p:txBody>
      </p:sp>
    </p:spTree>
    <p:extLst>
      <p:ext uri="{BB962C8B-B14F-4D97-AF65-F5344CB8AC3E}">
        <p14:creationId xmlns:p14="http://schemas.microsoft.com/office/powerpoint/2010/main" val="26901986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txStyles>
    <p:titleStyle>
      <a:lvl1pPr algn="l" defTabSz="457200" rtl="0" eaLnBrk="1" latinLnBrk="0" hangingPunct="1">
        <a:spcBef>
          <a:spcPct val="0"/>
        </a:spcBef>
        <a:buNone/>
        <a:defRPr sz="2800" b="1" i="0" kern="1200" cap="all">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000" kern="1200">
          <a:solidFill>
            <a:schemeClr val="accent4"/>
          </a:solidFill>
          <a:latin typeface="+mn-lt"/>
          <a:ea typeface="+mn-ea"/>
          <a:cs typeface="Arial"/>
        </a:defRPr>
      </a:lvl1pPr>
      <a:lvl2pPr marL="742950" indent="-285750" algn="l" defTabSz="457200" rtl="0" eaLnBrk="1" latinLnBrk="0" hangingPunct="1">
        <a:spcBef>
          <a:spcPct val="20000"/>
        </a:spcBef>
        <a:buFont typeface="Arial"/>
        <a:buChar char="–"/>
        <a:defRPr sz="2000" kern="1200">
          <a:solidFill>
            <a:schemeClr val="accent4"/>
          </a:solidFill>
          <a:latin typeface="+mn-lt"/>
          <a:ea typeface="+mn-ea"/>
          <a:cs typeface="Arial"/>
        </a:defRPr>
      </a:lvl2pPr>
      <a:lvl3pPr marL="1143000" indent="-228600" algn="l" defTabSz="457200" rtl="0" eaLnBrk="1" latinLnBrk="0" hangingPunct="1">
        <a:spcBef>
          <a:spcPct val="20000"/>
        </a:spcBef>
        <a:buFont typeface="Arial"/>
        <a:buChar char="•"/>
        <a:defRPr sz="1600" kern="1200">
          <a:solidFill>
            <a:schemeClr val="accent4"/>
          </a:solidFill>
          <a:latin typeface="+mn-lt"/>
          <a:ea typeface="+mn-ea"/>
          <a:cs typeface="Arial"/>
        </a:defRPr>
      </a:lvl3pPr>
      <a:lvl4pPr marL="1600200" indent="-228600" algn="l" defTabSz="457200" rtl="0" eaLnBrk="1" latinLnBrk="0" hangingPunct="1">
        <a:spcBef>
          <a:spcPct val="20000"/>
        </a:spcBef>
        <a:buFont typeface="Arial"/>
        <a:buChar char="–"/>
        <a:defRPr sz="1400" kern="1200">
          <a:solidFill>
            <a:schemeClr val="accent4"/>
          </a:solidFill>
          <a:latin typeface="+mn-lt"/>
          <a:ea typeface="+mn-ea"/>
          <a:cs typeface="Arial"/>
        </a:defRPr>
      </a:lvl4pPr>
      <a:lvl5pPr marL="2057400" indent="-228600" algn="l" defTabSz="457200" rtl="0" eaLnBrk="1" latinLnBrk="0" hangingPunct="1">
        <a:spcBef>
          <a:spcPct val="20000"/>
        </a:spcBef>
        <a:buFont typeface="Arial"/>
        <a:buChar char="»"/>
        <a:defRPr sz="1200" kern="1200">
          <a:solidFill>
            <a:schemeClr val="accent4"/>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105154" y="1988840"/>
            <a:ext cx="8933692" cy="3505200"/>
          </a:xfrm>
        </p:spPr>
        <p:txBody>
          <a:bodyPr>
            <a:normAutofit fontScale="90000"/>
          </a:bodyPr>
          <a:lstStyle/>
          <a:p>
            <a:pPr algn="ctr"/>
            <a:r>
              <a:rPr lang="en-US" dirty="0"/>
              <a:t>Breakout 1 – River Birch ABC</a:t>
            </a:r>
            <a:br>
              <a:rPr lang="en-US" dirty="0"/>
            </a:br>
            <a:r>
              <a:rPr lang="en-US" dirty="0"/>
              <a:t>Wednesday 1:00PM – 2:15PM</a:t>
            </a:r>
            <a:br>
              <a:rPr lang="en-US" dirty="0"/>
            </a:br>
            <a:br>
              <a:rPr lang="en-US" dirty="0"/>
            </a:br>
            <a:r>
              <a:rPr lang="en-US" dirty="0"/>
              <a:t>KPI Reporting  &amp; Calculations</a:t>
            </a:r>
            <a:br>
              <a:rPr lang="en-US" sz="3200" dirty="0"/>
            </a:br>
            <a:br>
              <a:rPr lang="de-DE" sz="3200" dirty="0"/>
            </a:br>
            <a:r>
              <a:rPr lang="en-US" sz="3200" dirty="0"/>
              <a:t>Scott Dorner – Claros Product Manager, Hach </a:t>
            </a:r>
            <a:br>
              <a:rPr lang="en-US" sz="3200" b="0" dirty="0"/>
            </a:br>
            <a:endParaRPr lang="en-US" sz="3200" b="0" dirty="0"/>
          </a:p>
        </p:txBody>
      </p:sp>
    </p:spTree>
    <p:extLst>
      <p:ext uri="{BB962C8B-B14F-4D97-AF65-F5344CB8AC3E}">
        <p14:creationId xmlns:p14="http://schemas.microsoft.com/office/powerpoint/2010/main" val="2674576331"/>
      </p:ext>
    </p:extLst>
  </p:cSld>
  <p:clrMapOvr>
    <a:masterClrMapping/>
  </p:clrMapOvr>
  <p:transition advTm="57734"/>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Interpreting SPC Control Charts</a:t>
            </a:r>
          </a:p>
        </p:txBody>
      </p:sp>
      <p:sp>
        <p:nvSpPr>
          <p:cNvPr id="3" name="Slide Number Placeholder 2"/>
          <p:cNvSpPr>
            <a:spLocks noGrp="1"/>
          </p:cNvSpPr>
          <p:nvPr>
            <p:ph type="sldNum" sz="quarter" idx="12"/>
          </p:nvPr>
        </p:nvSpPr>
        <p:spPr/>
        <p:txBody>
          <a:bodyPr/>
          <a:lstStyle/>
          <a:p>
            <a:fld id="{F9748022-1863-6A47-B2F5-4EB18026B312}" type="slidenum">
              <a:rPr lang="en-US" smtClean="0"/>
              <a:pPr/>
              <a:t>10</a:t>
            </a:fld>
            <a:endParaRPr lang="en-US" dirty="0"/>
          </a:p>
        </p:txBody>
      </p:sp>
      <p:pic>
        <p:nvPicPr>
          <p:cNvPr id="7" name="Picture 6">
            <a:extLst>
              <a:ext uri="{FF2B5EF4-FFF2-40B4-BE49-F238E27FC236}">
                <a16:creationId xmlns:a16="http://schemas.microsoft.com/office/drawing/2014/main" id="{13308F9E-9A0D-46CE-BB0D-0AC661C45066}"/>
              </a:ext>
            </a:extLst>
          </p:cNvPr>
          <p:cNvPicPr>
            <a:picLocks noChangeAspect="1"/>
          </p:cNvPicPr>
          <p:nvPr/>
        </p:nvPicPr>
        <p:blipFill>
          <a:blip r:embed="rId2"/>
          <a:stretch>
            <a:fillRect/>
          </a:stretch>
        </p:blipFill>
        <p:spPr>
          <a:xfrm>
            <a:off x="195506" y="1357764"/>
            <a:ext cx="8615644" cy="4142471"/>
          </a:xfrm>
          <a:prstGeom prst="rect">
            <a:avLst/>
          </a:prstGeom>
        </p:spPr>
      </p:pic>
    </p:spTree>
    <p:extLst>
      <p:ext uri="{BB962C8B-B14F-4D97-AF65-F5344CB8AC3E}">
        <p14:creationId xmlns:p14="http://schemas.microsoft.com/office/powerpoint/2010/main" val="10945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Correlations and Heat Maps</a:t>
            </a:r>
          </a:p>
        </p:txBody>
      </p:sp>
      <p:sp>
        <p:nvSpPr>
          <p:cNvPr id="3" name="Slide Number Placeholder 2"/>
          <p:cNvSpPr>
            <a:spLocks noGrp="1"/>
          </p:cNvSpPr>
          <p:nvPr>
            <p:ph type="sldNum" sz="quarter" idx="12"/>
          </p:nvPr>
        </p:nvSpPr>
        <p:spPr/>
        <p:txBody>
          <a:bodyPr/>
          <a:lstStyle/>
          <a:p>
            <a:fld id="{F9748022-1863-6A47-B2F5-4EB18026B312}" type="slidenum">
              <a:rPr lang="en-US" smtClean="0"/>
              <a:pPr/>
              <a:t>11</a:t>
            </a:fld>
            <a:endParaRPr lang="en-US" dirty="0"/>
          </a:p>
        </p:txBody>
      </p:sp>
      <p:pic>
        <p:nvPicPr>
          <p:cNvPr id="4" name="Picture 3">
            <a:extLst>
              <a:ext uri="{FF2B5EF4-FFF2-40B4-BE49-F238E27FC236}">
                <a16:creationId xmlns:a16="http://schemas.microsoft.com/office/drawing/2014/main" id="{1F5CF42C-CCE4-4C09-85ED-D67401F3159C}"/>
              </a:ext>
            </a:extLst>
          </p:cNvPr>
          <p:cNvPicPr>
            <a:picLocks noChangeAspect="1"/>
          </p:cNvPicPr>
          <p:nvPr/>
        </p:nvPicPr>
        <p:blipFill>
          <a:blip r:embed="rId2"/>
          <a:stretch>
            <a:fillRect/>
          </a:stretch>
        </p:blipFill>
        <p:spPr>
          <a:xfrm>
            <a:off x="124381" y="1262333"/>
            <a:ext cx="8895238" cy="4333333"/>
          </a:xfrm>
          <a:prstGeom prst="rect">
            <a:avLst/>
          </a:prstGeom>
        </p:spPr>
      </p:pic>
    </p:spTree>
    <p:extLst>
      <p:ext uri="{BB962C8B-B14F-4D97-AF65-F5344CB8AC3E}">
        <p14:creationId xmlns:p14="http://schemas.microsoft.com/office/powerpoint/2010/main" val="320651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Correlation (causation?)</a:t>
            </a:r>
          </a:p>
        </p:txBody>
      </p:sp>
      <p:sp>
        <p:nvSpPr>
          <p:cNvPr id="3" name="Slide Number Placeholder 2"/>
          <p:cNvSpPr>
            <a:spLocks noGrp="1"/>
          </p:cNvSpPr>
          <p:nvPr>
            <p:ph type="sldNum" sz="quarter" idx="12"/>
          </p:nvPr>
        </p:nvSpPr>
        <p:spPr/>
        <p:txBody>
          <a:bodyPr/>
          <a:lstStyle/>
          <a:p>
            <a:fld id="{F9748022-1863-6A47-B2F5-4EB18026B312}" type="slidenum">
              <a:rPr lang="en-US" smtClean="0"/>
              <a:pPr/>
              <a:t>12</a:t>
            </a:fld>
            <a:endParaRPr lang="en-US" dirty="0"/>
          </a:p>
        </p:txBody>
      </p:sp>
      <p:pic>
        <p:nvPicPr>
          <p:cNvPr id="2" name="Picture 1">
            <a:extLst>
              <a:ext uri="{FF2B5EF4-FFF2-40B4-BE49-F238E27FC236}">
                <a16:creationId xmlns:a16="http://schemas.microsoft.com/office/drawing/2014/main" id="{F00DC3E4-9BA8-4D76-912F-E704CA4F4CA4}"/>
              </a:ext>
            </a:extLst>
          </p:cNvPr>
          <p:cNvPicPr>
            <a:picLocks noChangeAspect="1"/>
          </p:cNvPicPr>
          <p:nvPr/>
        </p:nvPicPr>
        <p:blipFill>
          <a:blip r:embed="rId2"/>
          <a:stretch>
            <a:fillRect/>
          </a:stretch>
        </p:blipFill>
        <p:spPr>
          <a:xfrm>
            <a:off x="618072" y="829355"/>
            <a:ext cx="7533333" cy="5438095"/>
          </a:xfrm>
          <a:prstGeom prst="rect">
            <a:avLst/>
          </a:prstGeom>
        </p:spPr>
      </p:pic>
    </p:spTree>
    <p:extLst>
      <p:ext uri="{BB962C8B-B14F-4D97-AF65-F5344CB8AC3E}">
        <p14:creationId xmlns:p14="http://schemas.microsoft.com/office/powerpoint/2010/main" val="210967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Predict (Model)</a:t>
            </a:r>
          </a:p>
        </p:txBody>
      </p:sp>
      <p:sp>
        <p:nvSpPr>
          <p:cNvPr id="3" name="Slide Number Placeholder 2"/>
          <p:cNvSpPr>
            <a:spLocks noGrp="1"/>
          </p:cNvSpPr>
          <p:nvPr>
            <p:ph type="sldNum" sz="quarter" idx="12"/>
          </p:nvPr>
        </p:nvSpPr>
        <p:spPr/>
        <p:txBody>
          <a:bodyPr/>
          <a:lstStyle/>
          <a:p>
            <a:fld id="{F9748022-1863-6A47-B2F5-4EB18026B312}" type="slidenum">
              <a:rPr lang="en-US" smtClean="0"/>
              <a:pPr/>
              <a:t>13</a:t>
            </a:fld>
            <a:endParaRPr lang="en-US" dirty="0"/>
          </a:p>
        </p:txBody>
      </p:sp>
      <p:sp>
        <p:nvSpPr>
          <p:cNvPr id="4" name="TextBox 3">
            <a:extLst>
              <a:ext uri="{FF2B5EF4-FFF2-40B4-BE49-F238E27FC236}">
                <a16:creationId xmlns:a16="http://schemas.microsoft.com/office/drawing/2014/main" id="{D35A4498-41A9-4430-AE2D-95426C78D269}"/>
              </a:ext>
            </a:extLst>
          </p:cNvPr>
          <p:cNvSpPr txBox="1"/>
          <p:nvPr/>
        </p:nvSpPr>
        <p:spPr>
          <a:xfrm>
            <a:off x="651933" y="1123950"/>
            <a:ext cx="3600400" cy="369332"/>
          </a:xfrm>
          <a:prstGeom prst="rect">
            <a:avLst/>
          </a:prstGeom>
          <a:noFill/>
        </p:spPr>
        <p:txBody>
          <a:bodyPr wrap="square" rtlCol="0">
            <a:spAutoFit/>
          </a:bodyPr>
          <a:lstStyle/>
          <a:p>
            <a:r>
              <a:rPr lang="en-US" dirty="0"/>
              <a:t> Y =  4.555906 * V1151 -2.128006</a:t>
            </a:r>
          </a:p>
        </p:txBody>
      </p:sp>
      <p:pic>
        <p:nvPicPr>
          <p:cNvPr id="1026" name="Picture 2" descr="C:\Users\sdorner\AppData\Local\Temp\SNAGHTML43419fb.PNG">
            <a:extLst>
              <a:ext uri="{FF2B5EF4-FFF2-40B4-BE49-F238E27FC236}">
                <a16:creationId xmlns:a16="http://schemas.microsoft.com/office/drawing/2014/main" id="{08FE97C8-E796-4C23-9F0C-5E5055476C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01513"/>
            <a:ext cx="3867150" cy="3362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A26C2C-E210-4EF0-9F3A-EBD8FD10AE10}"/>
              </a:ext>
            </a:extLst>
          </p:cNvPr>
          <p:cNvPicPr>
            <a:picLocks noChangeAspect="1"/>
          </p:cNvPicPr>
          <p:nvPr/>
        </p:nvPicPr>
        <p:blipFill>
          <a:blip r:embed="rId3"/>
          <a:stretch>
            <a:fillRect/>
          </a:stretch>
        </p:blipFill>
        <p:spPr>
          <a:xfrm>
            <a:off x="5253918" y="1493282"/>
            <a:ext cx="3200000" cy="2980952"/>
          </a:xfrm>
          <a:prstGeom prst="rect">
            <a:avLst/>
          </a:prstGeom>
        </p:spPr>
      </p:pic>
      <p:cxnSp>
        <p:nvCxnSpPr>
          <p:cNvPr id="12" name="Connector: Curved 11">
            <a:extLst>
              <a:ext uri="{FF2B5EF4-FFF2-40B4-BE49-F238E27FC236}">
                <a16:creationId xmlns:a16="http://schemas.microsoft.com/office/drawing/2014/main" id="{35ACCA13-FC05-4D05-AF2F-1477414F6933}"/>
              </a:ext>
            </a:extLst>
          </p:cNvPr>
          <p:cNvCxnSpPr>
            <a:cxnSpLocks/>
            <a:endCxn id="6" idx="1"/>
          </p:cNvCxnSpPr>
          <p:nvPr/>
        </p:nvCxnSpPr>
        <p:spPr>
          <a:xfrm flipV="1">
            <a:off x="1043608" y="2983758"/>
            <a:ext cx="4210310" cy="805282"/>
          </a:xfrm>
          <a:prstGeom prst="curvedConnector3">
            <a:avLst>
              <a:gd name="adj1" fmla="val 4571"/>
            </a:avLst>
          </a:prstGeom>
          <a:ln w="476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10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Heat map</a:t>
            </a:r>
          </a:p>
        </p:txBody>
      </p:sp>
      <p:sp>
        <p:nvSpPr>
          <p:cNvPr id="3" name="Slide Number Placeholder 2"/>
          <p:cNvSpPr>
            <a:spLocks noGrp="1"/>
          </p:cNvSpPr>
          <p:nvPr>
            <p:ph type="sldNum" sz="quarter" idx="12"/>
          </p:nvPr>
        </p:nvSpPr>
        <p:spPr/>
        <p:txBody>
          <a:bodyPr/>
          <a:lstStyle/>
          <a:p>
            <a:fld id="{F9748022-1863-6A47-B2F5-4EB18026B312}" type="slidenum">
              <a:rPr lang="en-US" smtClean="0"/>
              <a:pPr/>
              <a:t>14</a:t>
            </a:fld>
            <a:endParaRPr lang="en-US" dirty="0"/>
          </a:p>
        </p:txBody>
      </p:sp>
      <p:pic>
        <p:nvPicPr>
          <p:cNvPr id="4" name="Picture 3">
            <a:extLst>
              <a:ext uri="{FF2B5EF4-FFF2-40B4-BE49-F238E27FC236}">
                <a16:creationId xmlns:a16="http://schemas.microsoft.com/office/drawing/2014/main" id="{44E41F61-DF0C-4F04-994A-E9BCF0AE6DDA}"/>
              </a:ext>
            </a:extLst>
          </p:cNvPr>
          <p:cNvPicPr>
            <a:picLocks noChangeAspect="1"/>
          </p:cNvPicPr>
          <p:nvPr/>
        </p:nvPicPr>
        <p:blipFill>
          <a:blip r:embed="rId2"/>
          <a:stretch>
            <a:fillRect/>
          </a:stretch>
        </p:blipFill>
        <p:spPr>
          <a:xfrm>
            <a:off x="631963" y="984997"/>
            <a:ext cx="8229600" cy="4888005"/>
          </a:xfrm>
          <a:prstGeom prst="rect">
            <a:avLst/>
          </a:prstGeom>
        </p:spPr>
      </p:pic>
    </p:spTree>
    <p:extLst>
      <p:ext uri="{BB962C8B-B14F-4D97-AF65-F5344CB8AC3E}">
        <p14:creationId xmlns:p14="http://schemas.microsoft.com/office/powerpoint/2010/main" val="263496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is a </a:t>
            </a:r>
            <a:r>
              <a:rPr lang="en-US" dirty="0" err="1"/>
              <a:t>kpi</a:t>
            </a:r>
            <a:r>
              <a:rPr lang="en-US" dirty="0"/>
              <a:t>?</a:t>
            </a:r>
          </a:p>
        </p:txBody>
      </p:sp>
      <p:sp>
        <p:nvSpPr>
          <p:cNvPr id="6" name="Content Placeholder 5"/>
          <p:cNvSpPr>
            <a:spLocks noGrp="1"/>
          </p:cNvSpPr>
          <p:nvPr>
            <p:ph sz="half" idx="1"/>
          </p:nvPr>
        </p:nvSpPr>
        <p:spPr>
          <a:xfrm>
            <a:off x="457200" y="1252728"/>
            <a:ext cx="8363272" cy="4768560"/>
          </a:xfrm>
        </p:spPr>
        <p:txBody>
          <a:bodyPr/>
          <a:lstStyle/>
          <a:p>
            <a:pPr marL="457200" lvl="1" indent="0">
              <a:buNone/>
            </a:pPr>
            <a:r>
              <a:rPr lang="en-US" dirty="0"/>
              <a:t>Key Performance Indicator (KPI) AKA:</a:t>
            </a:r>
          </a:p>
          <a:p>
            <a:pPr lvl="1"/>
            <a:r>
              <a:rPr lang="en-US" dirty="0"/>
              <a:t>Metric</a:t>
            </a:r>
          </a:p>
          <a:p>
            <a:pPr lvl="1"/>
            <a:r>
              <a:rPr lang="en-US" dirty="0"/>
              <a:t>Critical Success factor</a:t>
            </a:r>
          </a:p>
          <a:p>
            <a:pPr lvl="1"/>
            <a:r>
              <a:rPr lang="en-US" dirty="0"/>
              <a:t>Performance Measure</a:t>
            </a:r>
          </a:p>
          <a:p>
            <a:pPr lvl="1"/>
            <a:endParaRPr lang="en-US" dirty="0"/>
          </a:p>
          <a:p>
            <a:pPr marL="457200" lvl="1" indent="0">
              <a:buNone/>
            </a:pPr>
            <a:r>
              <a:rPr lang="en-US" dirty="0"/>
              <a:t>A way to measure progress towards our goals.  The simple fact of tracking our KPIs increases awareness within the organization the importance of the goals.</a:t>
            </a:r>
          </a:p>
          <a:p>
            <a:pPr marL="457200" lvl="1" indent="0">
              <a:buNone/>
            </a:pPr>
            <a:r>
              <a:rPr lang="en-US" dirty="0"/>
              <a:t>Goals:</a:t>
            </a:r>
          </a:p>
          <a:p>
            <a:pPr marL="457200" lvl="1" indent="0">
              <a:buNone/>
            </a:pPr>
            <a:r>
              <a:rPr lang="en-US" dirty="0"/>
              <a:t>Ensure compliance while reducing costs (Energy, Chemical, </a:t>
            </a:r>
            <a:r>
              <a:rPr lang="en-US" dirty="0" err="1"/>
              <a:t>etc</a:t>
            </a:r>
            <a:r>
              <a:rPr lang="en-US" dirty="0"/>
              <a:t>…)</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914400" lvl="2" indent="0">
              <a:buNone/>
            </a:pPr>
            <a:r>
              <a:rPr lang="en-US" dirty="0"/>
              <a:t> </a:t>
            </a:r>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2</a:t>
            </a:fld>
            <a:endParaRPr lang="en-US" dirty="0"/>
          </a:p>
        </p:txBody>
      </p:sp>
    </p:spTree>
    <p:extLst>
      <p:ext uri="{BB962C8B-B14F-4D97-AF65-F5344CB8AC3E}">
        <p14:creationId xmlns:p14="http://schemas.microsoft.com/office/powerpoint/2010/main" val="100888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Good vs bad </a:t>
            </a:r>
            <a:r>
              <a:rPr lang="en-US" dirty="0" err="1"/>
              <a:t>kpis</a:t>
            </a:r>
            <a:endParaRPr lang="en-US" dirty="0"/>
          </a:p>
        </p:txBody>
      </p:sp>
      <p:sp>
        <p:nvSpPr>
          <p:cNvPr id="6" name="Content Placeholder 5"/>
          <p:cNvSpPr>
            <a:spLocks noGrp="1"/>
          </p:cNvSpPr>
          <p:nvPr>
            <p:ph sz="half" idx="1"/>
          </p:nvPr>
        </p:nvSpPr>
        <p:spPr>
          <a:xfrm>
            <a:off x="457200" y="1252728"/>
            <a:ext cx="8363272" cy="4768560"/>
          </a:xfrm>
        </p:spPr>
        <p:txBody>
          <a:bodyPr/>
          <a:lstStyle/>
          <a:p>
            <a:pPr marL="57150" indent="0">
              <a:buNone/>
            </a:pPr>
            <a:r>
              <a:rPr lang="en-US" dirty="0"/>
              <a:t>Good</a:t>
            </a:r>
          </a:p>
          <a:p>
            <a:r>
              <a:rPr lang="en-US" dirty="0"/>
              <a:t>Specific</a:t>
            </a:r>
          </a:p>
          <a:p>
            <a:r>
              <a:rPr lang="en-US" dirty="0"/>
              <a:t>Measurable</a:t>
            </a:r>
          </a:p>
          <a:p>
            <a:r>
              <a:rPr lang="en-US" dirty="0"/>
              <a:t>Actionable/Achievable</a:t>
            </a:r>
          </a:p>
          <a:p>
            <a:endParaRPr lang="en-US" dirty="0"/>
          </a:p>
          <a:p>
            <a:pPr marL="0" indent="0">
              <a:buNone/>
            </a:pPr>
            <a:r>
              <a:rPr lang="en-US" dirty="0"/>
              <a:t>Bad</a:t>
            </a:r>
          </a:p>
          <a:p>
            <a:r>
              <a:rPr lang="en-US" dirty="0"/>
              <a:t>Hard to measure/quantify (based on feeling, i.e. customer satisfaction)</a:t>
            </a:r>
          </a:p>
          <a:p>
            <a:r>
              <a:rPr lang="en-US" dirty="0"/>
              <a:t>Encourages wasteful actions (Effluent TSS of zero, CFE </a:t>
            </a:r>
            <a:r>
              <a:rPr lang="en-US" dirty="0" err="1"/>
              <a:t>Turb</a:t>
            </a:r>
            <a:r>
              <a:rPr lang="en-US" dirty="0"/>
              <a:t> of .0001)</a:t>
            </a:r>
          </a:p>
          <a:p>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914400" lvl="2" indent="0">
              <a:buNone/>
            </a:pPr>
            <a:r>
              <a:rPr lang="en-US" dirty="0"/>
              <a:t> </a:t>
            </a:r>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3</a:t>
            </a:fld>
            <a:endParaRPr lang="en-US" dirty="0"/>
          </a:p>
        </p:txBody>
      </p:sp>
    </p:spTree>
    <p:extLst>
      <p:ext uri="{BB962C8B-B14F-4D97-AF65-F5344CB8AC3E}">
        <p14:creationId xmlns:p14="http://schemas.microsoft.com/office/powerpoint/2010/main" val="419462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KPIs</a:t>
            </a:r>
          </a:p>
        </p:txBody>
      </p:sp>
      <p:sp>
        <p:nvSpPr>
          <p:cNvPr id="6" name="Content Placeholder 5"/>
          <p:cNvSpPr>
            <a:spLocks noGrp="1"/>
          </p:cNvSpPr>
          <p:nvPr>
            <p:ph sz="half" idx="1"/>
          </p:nvPr>
        </p:nvSpPr>
        <p:spPr>
          <a:xfrm>
            <a:off x="457200" y="1252728"/>
            <a:ext cx="8363272" cy="4768560"/>
          </a:xfrm>
        </p:spPr>
        <p:txBody>
          <a:bodyPr/>
          <a:lstStyle/>
          <a:p>
            <a:pPr marL="457200" lvl="1" indent="0">
              <a:buNone/>
            </a:pPr>
            <a:r>
              <a:rPr lang="en-US" dirty="0"/>
              <a:t>Efficiency Goals:</a:t>
            </a:r>
          </a:p>
          <a:p>
            <a:pPr marL="457200" lvl="1" indent="0">
              <a:buNone/>
            </a:pPr>
            <a:r>
              <a:rPr lang="en-US" dirty="0"/>
              <a:t>Chemical Cost per Day</a:t>
            </a:r>
          </a:p>
          <a:p>
            <a:pPr marL="457200" lvl="1" indent="0">
              <a:buNone/>
            </a:pPr>
            <a:r>
              <a:rPr lang="en-US" dirty="0"/>
              <a:t>Chemical cost per MG</a:t>
            </a:r>
          </a:p>
          <a:p>
            <a:pPr marL="457200" lvl="1" indent="0">
              <a:buNone/>
            </a:pPr>
            <a:r>
              <a:rPr lang="en-US" dirty="0"/>
              <a:t>% unaccounted – Water Produced vs Water Billed</a:t>
            </a:r>
          </a:p>
          <a:p>
            <a:pPr marL="457200" lvl="1" indent="0">
              <a:buNone/>
            </a:pPr>
            <a:r>
              <a:rPr lang="en-US" dirty="0"/>
              <a:t>BOD Removed vs KWH uses</a:t>
            </a:r>
          </a:p>
          <a:p>
            <a:pPr marL="457200" lvl="1" indent="0">
              <a:buNone/>
            </a:pPr>
            <a:r>
              <a:rPr lang="en-US" dirty="0"/>
              <a:t>KWH per MG</a:t>
            </a:r>
          </a:p>
          <a:p>
            <a:pPr marL="457200" lvl="1" indent="0">
              <a:buNone/>
            </a:pPr>
            <a:endParaRPr lang="en-US" dirty="0"/>
          </a:p>
          <a:p>
            <a:pPr marL="457200" lvl="1" indent="0">
              <a:buNone/>
            </a:pPr>
            <a:r>
              <a:rPr lang="en-US" dirty="0"/>
              <a:t>Process:</a:t>
            </a:r>
          </a:p>
          <a:p>
            <a:pPr marL="457200" lvl="1" indent="0">
              <a:buNone/>
            </a:pPr>
            <a:r>
              <a:rPr lang="en-US" dirty="0"/>
              <a:t>SRT, F/M, Targeted Waste</a:t>
            </a:r>
          </a:p>
          <a:p>
            <a:pPr marL="457200" lvl="1" indent="0">
              <a:buNone/>
            </a:pPr>
            <a:r>
              <a:rPr lang="en-US" dirty="0"/>
              <a:t>Settled Water </a:t>
            </a:r>
            <a:r>
              <a:rPr lang="en-US" dirty="0" err="1"/>
              <a:t>Turb</a:t>
            </a:r>
            <a:endParaRPr lang="en-US" dirty="0"/>
          </a:p>
          <a:p>
            <a:pPr marL="457200" lvl="1" indent="0">
              <a:buNone/>
            </a:pPr>
            <a:endParaRPr lang="en-US" dirty="0"/>
          </a:p>
          <a:p>
            <a:pPr marL="457200" lvl="1" indent="0">
              <a:buNone/>
            </a:pPr>
            <a:r>
              <a:rPr lang="en-US" dirty="0"/>
              <a:t>Regulatory</a:t>
            </a:r>
          </a:p>
          <a:p>
            <a:pPr marL="457200" lvl="1" indent="0">
              <a:buNone/>
            </a:pPr>
            <a:r>
              <a:rPr lang="en-US" dirty="0"/>
              <a:t>Effluent Quality</a:t>
            </a:r>
          </a:p>
          <a:p>
            <a:pPr marL="457200" lvl="1" indent="0">
              <a:buNone/>
            </a:pPr>
            <a:r>
              <a:rPr lang="en-US" dirty="0"/>
              <a:t>Filter </a:t>
            </a:r>
            <a:r>
              <a:rPr lang="en-US" dirty="0" err="1"/>
              <a:t>Turbs</a:t>
            </a:r>
            <a:r>
              <a:rPr lang="en-US" dirty="0"/>
              <a:t>, CT, POE Quality</a:t>
            </a:r>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457200" lvl="1" indent="0">
              <a:buNone/>
            </a:pPr>
            <a:endParaRPr lang="en-US" dirty="0"/>
          </a:p>
          <a:p>
            <a:pPr marL="914400" lvl="2" indent="0">
              <a:buNone/>
            </a:pPr>
            <a:r>
              <a:rPr lang="en-US" dirty="0"/>
              <a:t> </a:t>
            </a:r>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4</a:t>
            </a:fld>
            <a:endParaRPr lang="en-US" dirty="0"/>
          </a:p>
        </p:txBody>
      </p:sp>
    </p:spTree>
    <p:extLst>
      <p:ext uri="{BB962C8B-B14F-4D97-AF65-F5344CB8AC3E}">
        <p14:creationId xmlns:p14="http://schemas.microsoft.com/office/powerpoint/2010/main" val="374086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KPI calculations in WIMS</a:t>
            </a:r>
          </a:p>
        </p:txBody>
      </p:sp>
      <p:sp>
        <p:nvSpPr>
          <p:cNvPr id="6" name="Content Placeholder 5"/>
          <p:cNvSpPr>
            <a:spLocks noGrp="1"/>
          </p:cNvSpPr>
          <p:nvPr>
            <p:ph sz="half" idx="1"/>
          </p:nvPr>
        </p:nvSpPr>
        <p:spPr>
          <a:xfrm>
            <a:off x="457200" y="1052736"/>
            <a:ext cx="8363272" cy="4896544"/>
          </a:xfrm>
        </p:spPr>
        <p:txBody>
          <a:bodyPr/>
          <a:lstStyle/>
          <a:p>
            <a:pPr marL="457200" lvl="1" indent="0">
              <a:buNone/>
            </a:pPr>
            <a:r>
              <a:rPr lang="en-US" dirty="0"/>
              <a:t>Create the </a:t>
            </a:r>
            <a:r>
              <a:rPr lang="en-US" dirty="0" err="1"/>
              <a:t>Calcs</a:t>
            </a:r>
            <a:r>
              <a:rPr lang="en-US" dirty="0"/>
              <a:t>:</a:t>
            </a:r>
          </a:p>
          <a:p>
            <a:pPr marL="457200" lvl="1"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5</a:t>
            </a:fld>
            <a:endParaRPr lang="en-US" dirty="0"/>
          </a:p>
        </p:txBody>
      </p:sp>
      <p:pic>
        <p:nvPicPr>
          <p:cNvPr id="2" name="Picture 1">
            <a:extLst>
              <a:ext uri="{FF2B5EF4-FFF2-40B4-BE49-F238E27FC236}">
                <a16:creationId xmlns:a16="http://schemas.microsoft.com/office/drawing/2014/main" id="{09A570D9-EFBB-42B5-A324-18DB44D87510}"/>
              </a:ext>
            </a:extLst>
          </p:cNvPr>
          <p:cNvPicPr>
            <a:picLocks noChangeAspect="1"/>
          </p:cNvPicPr>
          <p:nvPr/>
        </p:nvPicPr>
        <p:blipFill>
          <a:blip r:embed="rId2"/>
          <a:stretch>
            <a:fillRect/>
          </a:stretch>
        </p:blipFill>
        <p:spPr>
          <a:xfrm>
            <a:off x="1547664" y="1554530"/>
            <a:ext cx="5254531" cy="3968152"/>
          </a:xfrm>
          <a:prstGeom prst="rect">
            <a:avLst/>
          </a:prstGeom>
        </p:spPr>
      </p:pic>
    </p:spTree>
    <p:extLst>
      <p:ext uri="{BB962C8B-B14F-4D97-AF65-F5344CB8AC3E}">
        <p14:creationId xmlns:p14="http://schemas.microsoft.com/office/powerpoint/2010/main" val="941356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Visualize</a:t>
            </a:r>
          </a:p>
        </p:txBody>
      </p:sp>
      <p:sp>
        <p:nvSpPr>
          <p:cNvPr id="6" name="Content Placeholder 5"/>
          <p:cNvSpPr>
            <a:spLocks noGrp="1"/>
          </p:cNvSpPr>
          <p:nvPr>
            <p:ph sz="half" idx="1"/>
          </p:nvPr>
        </p:nvSpPr>
        <p:spPr>
          <a:xfrm>
            <a:off x="457200" y="692696"/>
            <a:ext cx="8363272" cy="1041400"/>
          </a:xfrm>
        </p:spPr>
        <p:txBody>
          <a:bodyPr/>
          <a:lstStyle/>
          <a:p>
            <a:pPr marL="457200" lvl="1" indent="0">
              <a:buNone/>
            </a:pPr>
            <a:endParaRPr lang="en-US" dirty="0"/>
          </a:p>
          <a:p>
            <a:pPr marL="457200" lvl="1" indent="0">
              <a:buNone/>
            </a:pPr>
            <a:r>
              <a:rPr lang="en-US" dirty="0"/>
              <a:t>Add to Dashboard – Gauge, Value, Trend Graph, Year Over Year</a:t>
            </a:r>
          </a:p>
          <a:p>
            <a:pPr lvl="2"/>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6</a:t>
            </a:fld>
            <a:endParaRPr lang="en-US" dirty="0"/>
          </a:p>
        </p:txBody>
      </p:sp>
      <p:pic>
        <p:nvPicPr>
          <p:cNvPr id="4" name="Picture 3">
            <a:extLst>
              <a:ext uri="{FF2B5EF4-FFF2-40B4-BE49-F238E27FC236}">
                <a16:creationId xmlns:a16="http://schemas.microsoft.com/office/drawing/2014/main" id="{FB5066D2-ACC8-4751-A911-41D046E17625}"/>
              </a:ext>
            </a:extLst>
          </p:cNvPr>
          <p:cNvPicPr>
            <a:picLocks noChangeAspect="1"/>
          </p:cNvPicPr>
          <p:nvPr/>
        </p:nvPicPr>
        <p:blipFill>
          <a:blip r:embed="rId2"/>
          <a:stretch>
            <a:fillRect/>
          </a:stretch>
        </p:blipFill>
        <p:spPr>
          <a:xfrm>
            <a:off x="846667" y="1531410"/>
            <a:ext cx="7596336" cy="4938726"/>
          </a:xfrm>
          <a:prstGeom prst="rect">
            <a:avLst/>
          </a:prstGeom>
        </p:spPr>
      </p:pic>
    </p:spTree>
    <p:extLst>
      <p:ext uri="{BB962C8B-B14F-4D97-AF65-F5344CB8AC3E}">
        <p14:creationId xmlns:p14="http://schemas.microsoft.com/office/powerpoint/2010/main" val="1167933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Analyze</a:t>
            </a:r>
          </a:p>
        </p:txBody>
      </p:sp>
      <p:sp>
        <p:nvSpPr>
          <p:cNvPr id="6" name="Content Placeholder 5"/>
          <p:cNvSpPr>
            <a:spLocks noGrp="1"/>
          </p:cNvSpPr>
          <p:nvPr>
            <p:ph sz="half" idx="1"/>
          </p:nvPr>
        </p:nvSpPr>
        <p:spPr>
          <a:xfrm>
            <a:off x="457200" y="1052736"/>
            <a:ext cx="8363272" cy="4896544"/>
          </a:xfrm>
        </p:spPr>
        <p:txBody>
          <a:bodyPr/>
          <a:lstStyle/>
          <a:p>
            <a:pPr marL="457200" lvl="1" indent="0">
              <a:buNone/>
            </a:pPr>
            <a:r>
              <a:rPr lang="en-US" dirty="0"/>
              <a:t>Long term trend graph shows KPI falling out of range.  Diffusers need to be cleaned to maintain Efficiencies.</a:t>
            </a:r>
          </a:p>
          <a:p>
            <a:pPr lvl="2"/>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7</a:t>
            </a:fld>
            <a:endParaRPr lang="en-US" dirty="0"/>
          </a:p>
        </p:txBody>
      </p:sp>
      <p:pic>
        <p:nvPicPr>
          <p:cNvPr id="2" name="Picture 1">
            <a:extLst>
              <a:ext uri="{FF2B5EF4-FFF2-40B4-BE49-F238E27FC236}">
                <a16:creationId xmlns:a16="http://schemas.microsoft.com/office/drawing/2014/main" id="{25FE5A9C-6569-4061-9178-4A50D5720831}"/>
              </a:ext>
            </a:extLst>
          </p:cNvPr>
          <p:cNvPicPr>
            <a:picLocks noChangeAspect="1"/>
          </p:cNvPicPr>
          <p:nvPr/>
        </p:nvPicPr>
        <p:blipFill>
          <a:blip r:embed="rId2"/>
          <a:stretch>
            <a:fillRect/>
          </a:stretch>
        </p:blipFill>
        <p:spPr>
          <a:xfrm>
            <a:off x="752952" y="1889317"/>
            <a:ext cx="7638095" cy="4219048"/>
          </a:xfrm>
          <a:prstGeom prst="rect">
            <a:avLst/>
          </a:prstGeom>
        </p:spPr>
      </p:pic>
    </p:spTree>
    <p:extLst>
      <p:ext uri="{BB962C8B-B14F-4D97-AF65-F5344CB8AC3E}">
        <p14:creationId xmlns:p14="http://schemas.microsoft.com/office/powerpoint/2010/main" val="166615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Analyze KPI with statistical process control</a:t>
            </a:r>
          </a:p>
        </p:txBody>
      </p:sp>
      <p:sp>
        <p:nvSpPr>
          <p:cNvPr id="6" name="Content Placeholder 5"/>
          <p:cNvSpPr>
            <a:spLocks noGrp="1"/>
          </p:cNvSpPr>
          <p:nvPr>
            <p:ph sz="half" idx="1"/>
          </p:nvPr>
        </p:nvSpPr>
        <p:spPr>
          <a:xfrm>
            <a:off x="457200" y="1052736"/>
            <a:ext cx="8363272" cy="4896544"/>
          </a:xfrm>
        </p:spPr>
        <p:txBody>
          <a:bodyPr/>
          <a:lstStyle/>
          <a:p>
            <a:pPr lvl="2"/>
            <a:endParaRPr lang="en-US" dirty="0"/>
          </a:p>
          <a:p>
            <a:r>
              <a:rPr lang="en-US" dirty="0"/>
              <a:t>The goal of SPC is to identify when we need to look deeper into a situation or is this just “noise”.</a:t>
            </a:r>
          </a:p>
          <a:p>
            <a:endParaRPr lang="en-US" dirty="0"/>
          </a:p>
          <a:p>
            <a:r>
              <a:rPr lang="en-US" dirty="0"/>
              <a:t>With properly set control limits, we can identify when the process has shifted or become unstable.  With this knowledge, we can then study that particular situation (known as a “special cause”), identify root cause, and come up with a plan to minimize or eliminate these occurrences. </a:t>
            </a:r>
          </a:p>
          <a:p>
            <a:endParaRPr lang="en-US" dirty="0"/>
          </a:p>
          <a:p>
            <a:r>
              <a:rPr lang="en-US" dirty="0"/>
              <a:t>Walter Shewhart (founder of statistical quality control) found that control limits placed at three standard deviations from the mean in either direction provide an economical tradeoff between the risk of reacting to a false signal and the risk of not reacting to a true signal – regardless the shape of the underlying process distribution.</a:t>
            </a:r>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8</a:t>
            </a:fld>
            <a:endParaRPr lang="en-US" dirty="0"/>
          </a:p>
        </p:txBody>
      </p:sp>
    </p:spTree>
    <p:extLst>
      <p:ext uri="{BB962C8B-B14F-4D97-AF65-F5344CB8AC3E}">
        <p14:creationId xmlns:p14="http://schemas.microsoft.com/office/powerpoint/2010/main" val="342476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Interpreting SPC Control Charts</a:t>
            </a:r>
          </a:p>
        </p:txBody>
      </p:sp>
      <p:sp>
        <p:nvSpPr>
          <p:cNvPr id="6" name="Content Placeholder 5"/>
          <p:cNvSpPr>
            <a:spLocks noGrp="1"/>
          </p:cNvSpPr>
          <p:nvPr>
            <p:ph sz="half" idx="1"/>
          </p:nvPr>
        </p:nvSpPr>
        <p:spPr>
          <a:xfrm>
            <a:off x="457200" y="980728"/>
            <a:ext cx="8363272" cy="4896544"/>
          </a:xfrm>
        </p:spPr>
        <p:txBody>
          <a:bodyPr/>
          <a:lstStyle/>
          <a:p>
            <a:pPr lvl="2"/>
            <a:endParaRPr lang="en-US" dirty="0"/>
          </a:p>
          <a:p>
            <a:r>
              <a:rPr lang="en-US" dirty="0"/>
              <a:t>All points above or below the Upper and Lower Control Limit</a:t>
            </a:r>
          </a:p>
          <a:p>
            <a:endParaRPr lang="en-US" dirty="0"/>
          </a:p>
          <a:p>
            <a:r>
              <a:rPr lang="en-US" dirty="0"/>
              <a:t>2 Consecutive points are above or below the Warning Limits</a:t>
            </a:r>
          </a:p>
          <a:p>
            <a:endParaRPr lang="en-US" dirty="0"/>
          </a:p>
          <a:p>
            <a:r>
              <a:rPr lang="en-US" dirty="0"/>
              <a:t>7 Consecutive points are on one side of the mean</a:t>
            </a:r>
          </a:p>
          <a:p>
            <a:endParaRPr lang="en-US" dirty="0"/>
          </a:p>
          <a:p>
            <a:r>
              <a:rPr lang="en-US" dirty="0"/>
              <a:t>5 Consecutive points are sloping in one direction</a:t>
            </a:r>
          </a:p>
          <a:p>
            <a:endParaRPr lang="en-US" dirty="0"/>
          </a:p>
          <a:p>
            <a:r>
              <a:rPr lang="en-US" dirty="0"/>
              <a:t>The following rules are derived from the “Western Electric Rules”  - “</a:t>
            </a:r>
            <a:r>
              <a:rPr lang="en-US" i="1" dirty="0"/>
              <a:t>The Western Electric Rules were codified by a specially-appointed committee of the manufacturing division of the Western Electric Company and appeared in the first edition of its Statistical Quality Control Handbook in 1956.[2] Their purpose was to ensure that line workers and engineers interpret control charts in a uniform way</a:t>
            </a:r>
            <a:r>
              <a:rPr lang="en-US" dirty="0"/>
              <a:t>” - Wikipedia</a:t>
            </a:r>
          </a:p>
          <a:p>
            <a:endParaRPr lang="en-US" dirty="0"/>
          </a:p>
          <a:p>
            <a:endParaRPr lang="en-US" dirty="0"/>
          </a:p>
        </p:txBody>
      </p:sp>
      <p:sp>
        <p:nvSpPr>
          <p:cNvPr id="3" name="Slide Number Placeholder 2"/>
          <p:cNvSpPr>
            <a:spLocks noGrp="1"/>
          </p:cNvSpPr>
          <p:nvPr>
            <p:ph type="sldNum" sz="quarter" idx="12"/>
          </p:nvPr>
        </p:nvSpPr>
        <p:spPr/>
        <p:txBody>
          <a:bodyPr/>
          <a:lstStyle/>
          <a:p>
            <a:fld id="{F9748022-1863-6A47-B2F5-4EB18026B312}" type="slidenum">
              <a:rPr lang="en-US" smtClean="0"/>
              <a:pPr/>
              <a:t>9</a:t>
            </a:fld>
            <a:endParaRPr lang="en-US" dirty="0"/>
          </a:p>
        </p:txBody>
      </p:sp>
    </p:spTree>
    <p:extLst>
      <p:ext uri="{BB962C8B-B14F-4D97-AF65-F5344CB8AC3E}">
        <p14:creationId xmlns:p14="http://schemas.microsoft.com/office/powerpoint/2010/main" val="185309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013 Hach PowerPoint Template 110613">
  <a:themeElements>
    <a:clrScheme name="Custom 1">
      <a:dk1>
        <a:srgbClr val="0098DB"/>
      </a:dk1>
      <a:lt1>
        <a:srgbClr val="FFFFFE"/>
      </a:lt1>
      <a:dk2>
        <a:srgbClr val="006BAC"/>
      </a:dk2>
      <a:lt2>
        <a:srgbClr val="FFFFFE"/>
      </a:lt2>
      <a:accent1>
        <a:srgbClr val="C60C30"/>
      </a:accent1>
      <a:accent2>
        <a:srgbClr val="999999"/>
      </a:accent2>
      <a:accent3>
        <a:srgbClr val="A3AF07"/>
      </a:accent3>
      <a:accent4>
        <a:srgbClr val="D88C02"/>
      </a:accent4>
      <a:accent5>
        <a:srgbClr val="8D8E8D"/>
      </a:accent5>
      <a:accent6>
        <a:srgbClr val="C0C1BF"/>
      </a:accent6>
      <a:hlink>
        <a:srgbClr val="9F0926"/>
      </a:hlink>
      <a:folHlink>
        <a:srgbClr val="0037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013 Hach PPT Theme">
  <a:themeElements>
    <a:clrScheme name="Custom 1">
      <a:dk1>
        <a:srgbClr val="0098DB"/>
      </a:dk1>
      <a:lt1>
        <a:srgbClr val="FFFFFE"/>
      </a:lt1>
      <a:dk2>
        <a:srgbClr val="006BAC"/>
      </a:dk2>
      <a:lt2>
        <a:srgbClr val="FFFFFE"/>
      </a:lt2>
      <a:accent1>
        <a:srgbClr val="76B7D9"/>
      </a:accent1>
      <a:accent2>
        <a:srgbClr val="9F0926"/>
      </a:accent2>
      <a:accent3>
        <a:srgbClr val="F1AB1F"/>
      </a:accent3>
      <a:accent4>
        <a:srgbClr val="505150"/>
      </a:accent4>
      <a:accent5>
        <a:srgbClr val="8D8E8D"/>
      </a:accent5>
      <a:accent6>
        <a:srgbClr val="C0C1BF"/>
      </a:accent6>
      <a:hlink>
        <a:srgbClr val="9F0926"/>
      </a:hlink>
      <a:folHlink>
        <a:srgbClr val="00376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42209</TotalTime>
  <Words>462</Words>
  <Application>Microsoft Office PowerPoint</Application>
  <PresentationFormat>On-screen Show (4:3)</PresentationFormat>
  <Paragraphs>104</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ＭＳ Ｐゴシック</vt:lpstr>
      <vt:lpstr>Arial</vt:lpstr>
      <vt:lpstr>Arial Narrow</vt:lpstr>
      <vt:lpstr>Calibri</vt:lpstr>
      <vt:lpstr>Lucida Grande</vt:lpstr>
      <vt:lpstr>2013 Hach PowerPoint Template 110613</vt:lpstr>
      <vt:lpstr>2013 Hach PPT Theme</vt:lpstr>
      <vt:lpstr>Breakout 1 – River Birch ABC Wednesday 1:00PM – 2:15PM  KPI Reporting  &amp; Calculations  Scott Dorner – Claros Product Manager, Hach  </vt:lpstr>
      <vt:lpstr>What is a kpi?</vt:lpstr>
      <vt:lpstr>Good vs bad kpis</vt:lpstr>
      <vt:lpstr>Common KPIs</vt:lpstr>
      <vt:lpstr>Create KPI calculations in WIMS</vt:lpstr>
      <vt:lpstr>Visualize</vt:lpstr>
      <vt:lpstr>Analyze</vt:lpstr>
      <vt:lpstr>Analyze KPI with statistical process control</vt:lpstr>
      <vt:lpstr>Interpreting SPC Control Charts</vt:lpstr>
      <vt:lpstr>Interpreting SPC Control Charts</vt:lpstr>
      <vt:lpstr>Correlations and Heat Maps</vt:lpstr>
      <vt:lpstr>Correlation (causation?)</vt:lpstr>
      <vt:lpstr>Predict (Model)</vt:lpstr>
      <vt:lpstr>Heat map</vt:lpstr>
    </vt:vector>
  </TitlesOfParts>
  <Company>Hach Lange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Sollution Selling Report Out</dc:title>
  <dc:creator>Peter.Bringsken@hach.com</dc:creator>
  <cp:lastModifiedBy>Dorner, Scott</cp:lastModifiedBy>
  <cp:revision>568</cp:revision>
  <dcterms:created xsi:type="dcterms:W3CDTF">2015-06-07T14:34:37Z</dcterms:created>
  <dcterms:modified xsi:type="dcterms:W3CDTF">2018-08-28T19:59:02Z</dcterms:modified>
</cp:coreProperties>
</file>