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27"/>
  </p:notesMasterIdLst>
  <p:sldIdLst>
    <p:sldId id="256" r:id="rId5"/>
    <p:sldId id="257" r:id="rId6"/>
    <p:sldId id="304" r:id="rId7"/>
    <p:sldId id="289" r:id="rId8"/>
    <p:sldId id="276" r:id="rId9"/>
    <p:sldId id="290" r:id="rId10"/>
    <p:sldId id="310" r:id="rId11"/>
    <p:sldId id="299" r:id="rId12"/>
    <p:sldId id="283" r:id="rId13"/>
    <p:sldId id="261" r:id="rId14"/>
    <p:sldId id="278" r:id="rId15"/>
    <p:sldId id="297" r:id="rId16"/>
    <p:sldId id="306" r:id="rId17"/>
    <p:sldId id="295" r:id="rId18"/>
    <p:sldId id="291" r:id="rId19"/>
    <p:sldId id="293" r:id="rId20"/>
    <p:sldId id="292" r:id="rId21"/>
    <p:sldId id="305" r:id="rId22"/>
    <p:sldId id="298" r:id="rId23"/>
    <p:sldId id="294" r:id="rId24"/>
    <p:sldId id="312" r:id="rId25"/>
    <p:sldId id="30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866" y="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EC724-5AA6-46F5-B3C0-D565D48F4CC9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891AC-FE22-451F-91DF-C334C6039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66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76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JI Combined Heat and Power: turbines convert natural gas to electricity for plant use</a:t>
            </a:r>
          </a:p>
          <a:p>
            <a:r>
              <a:rPr lang="en-US" dirty="0"/>
              <a:t>Utilize waste heat for drying biosolids</a:t>
            </a:r>
          </a:p>
          <a:p>
            <a:r>
              <a:rPr lang="en-US" dirty="0"/>
              <a:t>Create </a:t>
            </a:r>
            <a:r>
              <a:rPr lang="en-US" dirty="0" err="1"/>
              <a:t>Milorganite</a:t>
            </a:r>
            <a:endParaRPr lang="en-US" dirty="0"/>
          </a:p>
          <a:p>
            <a:r>
              <a:rPr lang="en-US" dirty="0"/>
              <a:t>Commercial fertilizer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97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Digester gas engines at South Shore</a:t>
            </a:r>
          </a:p>
          <a:p>
            <a:pPr marL="568325" lvl="1" indent="-111125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 generators at SS produce electricity</a:t>
            </a:r>
          </a:p>
          <a:p>
            <a:pPr marL="568325" lvl="1" indent="-111125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Utilize waste heat</a:t>
            </a:r>
          </a:p>
          <a:p>
            <a:pPr marL="568325" lvl="1" indent="-111125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Biosolids also pumped from JI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Still must purchase significant  $ of                     electricity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891AC-FE22-451F-91DF-C334C60395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86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/>
              <a:t>Electricity to drive plant operations:</a:t>
            </a:r>
          </a:p>
          <a:p>
            <a:pPr marL="457200" indent="-36576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Aeration: 35%</a:t>
            </a:r>
          </a:p>
          <a:p>
            <a:pPr marL="457200" indent="-36576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Drying and dewatering facility: 21%</a:t>
            </a:r>
          </a:p>
          <a:p>
            <a:pPr marL="457200" indent="-36576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Deep tunnel pumping: 10%</a:t>
            </a:r>
          </a:p>
          <a:p>
            <a:pPr marL="457200" indent="-36576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Raw WW pumping, prelim, primaries:  10% </a:t>
            </a:r>
          </a:p>
          <a:p>
            <a:pPr marL="0" indent="0">
              <a:buNone/>
            </a:pPr>
            <a:r>
              <a:rPr lang="en-US" sz="1200" dirty="0"/>
              <a:t>Natural gas driven turbines to generate plant electricity</a:t>
            </a:r>
          </a:p>
          <a:p>
            <a:pPr marL="0" indent="0">
              <a:buNone/>
            </a:pPr>
            <a:r>
              <a:rPr lang="en-US" sz="1200" dirty="0"/>
              <a:t>Natural gas for biosolids dryers (when turbines are off) and heating </a:t>
            </a:r>
          </a:p>
          <a:p>
            <a:pPr marL="0" indent="0">
              <a:buNone/>
            </a:pPr>
            <a:r>
              <a:rPr lang="en-US" sz="1200" dirty="0"/>
              <a:t>Waste heat from turbines to dry biosolids</a:t>
            </a:r>
          </a:p>
          <a:p>
            <a:pPr marL="0" indent="0">
              <a:buNone/>
            </a:pPr>
            <a:r>
              <a:rPr lang="en-US" sz="1200" dirty="0"/>
              <a:t>Waste heat from engine generators for building heat and heating digesters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891AC-FE22-451F-91DF-C334C60395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84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Historical data – ensure that all values are coming into Hach.  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891AC-FE22-451F-91DF-C334C60395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52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Steps: Build new variables to compare historical data to and conduct QA/QC.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891AC-FE22-451F-91DF-C334C603956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31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Started in 2015 with a whiteboard and an idea.  Developed new variables to get consistent units, new graphs, and reporting tools.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891AC-FE22-451F-91DF-C334C603956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62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486400"/>
            <a:ext cx="8723376" cy="1199142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Milwaukee Metropolitan Sewerage District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FA950-4B11-4226-B021-23B0EC86B8F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91200"/>
            <a:ext cx="1524000" cy="7572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Milwaukee Metropolitan Sewerage District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FA950-4B11-4226-B021-23B0EC86B8F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91200"/>
            <a:ext cx="1524000" cy="7572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178032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/>
          </p:cNvGrpSpPr>
          <p:nvPr userDrawn="1"/>
        </p:nvGrpSpPr>
        <p:grpSpPr bwMode="hidden">
          <a:xfrm flipH="1">
            <a:off x="228600" y="914400"/>
            <a:ext cx="8695944" cy="838200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Milwaukee Metropolitan Sewerage District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FA950-4B11-4226-B021-23B0EC86B8F4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91200"/>
            <a:ext cx="1524000" cy="7572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Milwaukee Metropolitan Sewerage District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FA950-4B11-4226-B021-23B0EC86B8F4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" y="5857992"/>
            <a:ext cx="1524000" cy="75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22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2362200"/>
          </a:xfrm>
          <a:prstGeom prst="roundRect">
            <a:avLst>
              <a:gd name="adj" fmla="val 281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1143000"/>
            <a:ext cx="8723376" cy="1447800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Milwaukee Metropolitan Sewerage District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FA950-4B11-4226-B021-23B0EC86B8F4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91200"/>
            <a:ext cx="1524000" cy="75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46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981200"/>
          </a:xfrm>
          <a:prstGeom prst="roundRect">
            <a:avLst>
              <a:gd name="adj" fmla="val 281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1524000"/>
            <a:ext cx="8712879" cy="685800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Milwaukee Metropolitan Sewerage District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FA950-4B11-4226-B021-23B0EC86B8F4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91200"/>
            <a:ext cx="1524000" cy="75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0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Milwaukee Metropolitan Sewerage District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FCEFA950-4B11-4226-B021-23B0EC86B8F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91200"/>
            <a:ext cx="1524000" cy="7572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91" r:id="rId3"/>
    <p:sldLayoutId id="2147483695" r:id="rId4"/>
    <p:sldLayoutId id="2147483693" r:id="rId5"/>
    <p:sldLayoutId id="214748369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hyperlink" Target="http://www.grasslandcorp.com/milorganite_logo.jpg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786406-38C3-4E7E-A9D1-F85443C80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198" y="1235756"/>
            <a:ext cx="4800601" cy="3600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0" y="6352401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Milwaukee Metropolitan Sewerage District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019343-0C2C-4CB4-A787-ED099D6ACB29}"/>
              </a:ext>
            </a:extLst>
          </p:cNvPr>
          <p:cNvSpPr txBox="1"/>
          <p:nvPr/>
        </p:nvSpPr>
        <p:spPr>
          <a:xfrm>
            <a:off x="381000" y="304800"/>
            <a:ext cx="80009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i="1" dirty="0">
                <a:solidFill>
                  <a:schemeClr val="bg1"/>
                </a:solidFill>
                <a:latin typeface="+mj-lt"/>
              </a:rPr>
              <a:t>How WIMS is Used for Monitoring </a:t>
            </a:r>
            <a:r>
              <a:rPr lang="en-US" sz="3200" b="1" i="1" dirty="0">
                <a:solidFill>
                  <a:schemeClr val="bg1"/>
                </a:solidFill>
              </a:rPr>
              <a:t>Renewable </a:t>
            </a:r>
            <a:r>
              <a:rPr lang="en-US" sz="3200" b="1" i="1" dirty="0">
                <a:solidFill>
                  <a:schemeClr val="bg1"/>
                </a:solidFill>
                <a:latin typeface="+mj-lt"/>
              </a:rPr>
              <a:t>Energy and Energy KPIs at MMSD </a:t>
            </a:r>
            <a:endParaRPr lang="en-US" sz="3200" b="1" dirty="0">
              <a:ln w="38100">
                <a:solidFill>
                  <a:schemeClr val="tx1">
                    <a:lumMod val="85000"/>
                    <a:alpha val="51000"/>
                  </a:schemeClr>
                </a:solidFill>
              </a:ln>
              <a:solidFill>
                <a:schemeClr val="bg1"/>
              </a:solidFill>
              <a:effectLst>
                <a:outerShdw blurRad="38100" dist="889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40AFC73-569C-4AA7-9BCF-219D5608D0B1}"/>
              </a:ext>
            </a:extLst>
          </p:cNvPr>
          <p:cNvSpPr txBox="1">
            <a:spLocks/>
          </p:cNvSpPr>
          <p:nvPr/>
        </p:nvSpPr>
        <p:spPr>
          <a:xfrm>
            <a:off x="3886200" y="4629518"/>
            <a:ext cx="5020121" cy="1390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en-US" b="1" dirty="0"/>
              <a:t>Tanya Gregg, P.G.</a:t>
            </a:r>
          </a:p>
          <a:p>
            <a:pPr algn="r">
              <a:spcBef>
                <a:spcPts val="0"/>
              </a:spcBef>
            </a:pPr>
            <a:r>
              <a:rPr lang="en-US" b="1" dirty="0"/>
              <a:t>Systems Monitoring Data Analyst</a:t>
            </a:r>
          </a:p>
          <a:p>
            <a:pPr algn="r">
              <a:spcBef>
                <a:spcPts val="0"/>
              </a:spcBef>
            </a:pPr>
            <a:r>
              <a:rPr lang="en-US" b="1" dirty="0"/>
              <a:t>Milwaukee Metropolitan Sewerage District   Special thanks to Sid Arora (MMSD)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128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27535C-B3E7-4426-B386-7334DD3F85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0363"/>
            <a:ext cx="8229600" cy="1252537"/>
          </a:xfrm>
        </p:spPr>
        <p:txBody>
          <a:bodyPr>
            <a:normAutofit/>
          </a:bodyPr>
          <a:lstStyle/>
          <a:p>
            <a:r>
              <a:rPr lang="en-US" sz="4000" dirty="0"/>
              <a:t>Hach WIMS and MMSD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8BFB1D-32BA-4684-A105-B0EF62859F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821" y="1295400"/>
            <a:ext cx="6634579" cy="5112402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1C2149FC-93AE-40EA-B9C6-55B13103951A}"/>
              </a:ext>
            </a:extLst>
          </p:cNvPr>
          <p:cNvSpPr txBox="1">
            <a:spLocks/>
          </p:cNvSpPr>
          <p:nvPr/>
        </p:nvSpPr>
        <p:spPr>
          <a:xfrm>
            <a:off x="304800" y="1845406"/>
            <a:ext cx="2458463" cy="2206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US" sz="2000" u="sng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Hach WIMS: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Facilities 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(GW, Conv, JI, SS)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Shared by Veolia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~12,800 variables</a:t>
            </a:r>
            <a:endParaRPr lang="en-US" sz="1800" u="sng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ClrTx/>
              <a:buNone/>
            </a:pPr>
            <a:endParaRPr lang="en-US" sz="1800" u="sng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1600" u="sng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F94EF1-B5F6-4EDD-BD5A-E23C0D540197}"/>
              </a:ext>
            </a:extLst>
          </p:cNvPr>
          <p:cNvSpPr txBox="1"/>
          <p:nvPr/>
        </p:nvSpPr>
        <p:spPr>
          <a:xfrm>
            <a:off x="5334000" y="6352401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Milwaukee Metropolitan Sewerage District</a:t>
            </a:r>
          </a:p>
        </p:txBody>
      </p:sp>
    </p:spTree>
    <p:extLst>
      <p:ext uri="{BB962C8B-B14F-4D97-AF65-F5344CB8AC3E}">
        <p14:creationId xmlns:p14="http://schemas.microsoft.com/office/powerpoint/2010/main" val="2325666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7AB1D3-25B4-4922-8793-F66E0F1BBE34}"/>
              </a:ext>
            </a:extLst>
          </p:cNvPr>
          <p:cNvSpPr txBox="1"/>
          <p:nvPr/>
        </p:nvSpPr>
        <p:spPr>
          <a:xfrm>
            <a:off x="5334000" y="6352401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Milwaukee Metropolitan Sewerage District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9FBDF700-CF39-4DD8-B526-EB586FD8D589}"/>
              </a:ext>
            </a:extLst>
          </p:cNvPr>
          <p:cNvSpPr txBox="1">
            <a:spLocks/>
          </p:cNvSpPr>
          <p:nvPr/>
        </p:nvSpPr>
        <p:spPr>
          <a:xfrm>
            <a:off x="228600" y="348113"/>
            <a:ext cx="8686800" cy="109691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>
                <a:latin typeface="Corbel" panose="020B0503020204020204" pitchFamily="34" charset="0"/>
              </a:rPr>
              <a:t>Hach WIMs Energy Monitoring</a:t>
            </a:r>
          </a:p>
          <a:p>
            <a:r>
              <a:rPr lang="en-US" sz="3600" b="1" dirty="0">
                <a:latin typeface="Corbel" panose="020B0503020204020204" pitchFamily="34" charset="0"/>
              </a:rPr>
              <a:t>Energy Variables</a:t>
            </a:r>
            <a:endParaRPr lang="en-US" sz="3200" b="1" dirty="0">
              <a:latin typeface="Corbel" panose="020B05030202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A006F1-508B-48A6-BDCB-E092E9605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83925"/>
            <a:ext cx="2733675" cy="4152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8954EB-21CE-40EF-8CFC-DD09EF9C4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1676400"/>
            <a:ext cx="2486025" cy="4257675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57BAAAE-E738-47A1-B07A-D79ACEDF15C1}"/>
              </a:ext>
            </a:extLst>
          </p:cNvPr>
          <p:cNvSpPr txBox="1">
            <a:spLocks/>
          </p:cNvSpPr>
          <p:nvPr/>
        </p:nvSpPr>
        <p:spPr>
          <a:xfrm>
            <a:off x="3462337" y="2229763"/>
            <a:ext cx="2286000" cy="3318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US" sz="1800" u="sng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Hach Energy Data: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Location Groups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 Variables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 ~490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 ~260</a:t>
            </a:r>
            <a:endParaRPr lang="en-US" sz="1600" dirty="0">
              <a:latin typeface="Corbel" panose="020B0503020204020204" pitchFamily="34" charset="0"/>
            </a:endParaRPr>
          </a:p>
          <a:p>
            <a:pPr marL="0" indent="0">
              <a:buClrTx/>
              <a:buNone/>
            </a:pPr>
            <a:r>
              <a:rPr lang="en-US" sz="1800" u="sng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Flow Processes: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Historian Collector – SCADA DATA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LIMS </a:t>
            </a:r>
            <a:endParaRPr lang="en-US" sz="180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Operator Entry</a:t>
            </a:r>
          </a:p>
          <a:p>
            <a:pPr marL="0" indent="0">
              <a:buClrTx/>
              <a:buNone/>
            </a:pPr>
            <a:endParaRPr lang="en-US" sz="160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34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AFDC9FCC-D2D9-41E1-B0A7-6886868D436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6049" y="228600"/>
            <a:ext cx="4147351" cy="9937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400" b="1" dirty="0">
                <a:latin typeface="Corbel" panose="020B0503020204020204" pitchFamily="34" charset="0"/>
              </a:rPr>
              <a:t>JI Water Reclamation Facility</a:t>
            </a:r>
            <a:br>
              <a:rPr lang="en-US" sz="2400" b="1" dirty="0">
                <a:latin typeface="Corbel" panose="020B0503020204020204" pitchFamily="34" charset="0"/>
              </a:rPr>
            </a:br>
            <a:r>
              <a:rPr lang="en-US" sz="2400" b="1" dirty="0">
                <a:latin typeface="Corbel" panose="020B0503020204020204" pitchFamily="34" charset="0"/>
              </a:rPr>
              <a:t>Energy Reporting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B41580-1AAE-4DD3-BDA3-E039A0C5B81F}"/>
              </a:ext>
            </a:extLst>
          </p:cNvPr>
          <p:cNvSpPr txBox="1"/>
          <p:nvPr/>
        </p:nvSpPr>
        <p:spPr>
          <a:xfrm>
            <a:off x="5334000" y="6352401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Milwaukee Metropolitan Sewerage District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A45E79-7626-4F02-9AC8-87FAF6500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227" y="228600"/>
            <a:ext cx="4734537" cy="6123801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018AC70-183B-42A0-A5FA-B87C4ED43D8D}"/>
              </a:ext>
            </a:extLst>
          </p:cNvPr>
          <p:cNvSpPr txBox="1">
            <a:spLocks/>
          </p:cNvSpPr>
          <p:nvPr/>
        </p:nvSpPr>
        <p:spPr>
          <a:xfrm>
            <a:off x="390671" y="1600200"/>
            <a:ext cx="3758105" cy="419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US" sz="1800" u="sng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 Monitoring Reports: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14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Air Permit Monitoring Report</a:t>
            </a:r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en-US" sz="12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QA/QC data</a:t>
            </a:r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en-US" sz="12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Quick indication of outliers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14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LFG Monitoring</a:t>
            </a:r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en-US" sz="12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 Monitoring</a:t>
            </a:r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en-US" sz="12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Pipeline Issues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14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Power Generation/Usage</a:t>
            </a:r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en-US" sz="10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 electricity generation and plant loads</a:t>
            </a:r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en-US" sz="10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Quick analysis of issues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14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Fuel Usage</a:t>
            </a:r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en-US" sz="12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 vs LFG vs WH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14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Dryer – WH monitoring</a:t>
            </a:r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en-US" sz="12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Dryers in Service</a:t>
            </a:r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en-US" sz="12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 Usage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14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Soil moisture trigger reports</a:t>
            </a:r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en-US" sz="12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Soil moisture related to LFG</a:t>
            </a:r>
            <a:endParaRPr lang="en-US" sz="1600" u="sng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418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AFDC9FCC-D2D9-41E1-B0A7-6886868D436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6049" y="228600"/>
            <a:ext cx="6553200" cy="9937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b="1" dirty="0">
                <a:latin typeface="Corbel" panose="020B0503020204020204" pitchFamily="34" charset="0"/>
              </a:rPr>
              <a:t>JI Water Reclamation Facility</a:t>
            </a:r>
            <a:br>
              <a:rPr lang="en-US" sz="3600" b="1" dirty="0">
                <a:latin typeface="Corbel" panose="020B0503020204020204" pitchFamily="34" charset="0"/>
              </a:rPr>
            </a:br>
            <a:r>
              <a:rPr lang="en-US" sz="3100" b="1" dirty="0">
                <a:latin typeface="Corbel" panose="020B0503020204020204" pitchFamily="34" charset="0"/>
              </a:rPr>
              <a:t>Energy Trends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B41580-1AAE-4DD3-BDA3-E039A0C5B81F}"/>
              </a:ext>
            </a:extLst>
          </p:cNvPr>
          <p:cNvSpPr txBox="1"/>
          <p:nvPr/>
        </p:nvSpPr>
        <p:spPr>
          <a:xfrm>
            <a:off x="5334000" y="6352401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Milwaukee Metropolitan Sewerage District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126A80-D0D0-43D0-BF81-B02066313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24000"/>
            <a:ext cx="4648200" cy="3769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41B0DE-D188-4F70-A4AD-20620460F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828" y="1559600"/>
            <a:ext cx="4558792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57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AFDC9FCC-D2D9-41E1-B0A7-6886868D436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6049" y="228600"/>
            <a:ext cx="6553200" cy="9937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b="1" dirty="0">
                <a:latin typeface="Corbel" panose="020B0503020204020204" pitchFamily="34" charset="0"/>
              </a:rPr>
              <a:t>JI Water Reclamation Facility</a:t>
            </a:r>
            <a:br>
              <a:rPr lang="en-US" sz="3600" b="1" dirty="0">
                <a:latin typeface="Corbel" panose="020B0503020204020204" pitchFamily="34" charset="0"/>
              </a:rPr>
            </a:br>
            <a:r>
              <a:rPr lang="en-US" sz="3100" b="1" dirty="0">
                <a:latin typeface="Corbel" panose="020B0503020204020204" pitchFamily="34" charset="0"/>
              </a:rPr>
              <a:t>Energy Reporting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B41580-1AAE-4DD3-BDA3-E039A0C5B81F}"/>
              </a:ext>
            </a:extLst>
          </p:cNvPr>
          <p:cNvSpPr txBox="1"/>
          <p:nvPr/>
        </p:nvSpPr>
        <p:spPr>
          <a:xfrm>
            <a:off x="5334000" y="6352401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Milwaukee Metropolitan Sewerage District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B2E41B-CFBC-4C9E-BCDA-6D268CB86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97425"/>
            <a:ext cx="7162800" cy="508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03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7AB1D3-25B4-4922-8793-F66E0F1BBE34}"/>
              </a:ext>
            </a:extLst>
          </p:cNvPr>
          <p:cNvSpPr txBox="1"/>
          <p:nvPr/>
        </p:nvSpPr>
        <p:spPr>
          <a:xfrm>
            <a:off x="5334000" y="6352401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Milwaukee Metropolitan Sewerage District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9FBDF700-CF39-4DD8-B526-EB586FD8D589}"/>
              </a:ext>
            </a:extLst>
          </p:cNvPr>
          <p:cNvSpPr txBox="1">
            <a:spLocks/>
          </p:cNvSpPr>
          <p:nvPr/>
        </p:nvSpPr>
        <p:spPr>
          <a:xfrm>
            <a:off x="-914400" y="228600"/>
            <a:ext cx="8686800" cy="109691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>
                <a:latin typeface="Corbel" panose="020B0503020204020204" pitchFamily="34" charset="0"/>
              </a:rPr>
              <a:t>JI Energy Dashboard</a:t>
            </a:r>
            <a:endParaRPr lang="en-US" sz="3200" b="1" dirty="0">
              <a:latin typeface="Corbel" panose="020B05030202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832188-6D77-4E5B-93F0-A1E6877B5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53" y="0"/>
            <a:ext cx="8558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2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AFDC9FCC-D2D9-41E1-B0A7-6886868D436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6049" y="228600"/>
            <a:ext cx="6553200" cy="9937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b="1" dirty="0">
                <a:latin typeface="Corbel" panose="020B0503020204020204" pitchFamily="34" charset="0"/>
              </a:rPr>
              <a:t>Water Reclamation Facility</a:t>
            </a:r>
            <a:br>
              <a:rPr lang="en-US" sz="3600" b="1" dirty="0">
                <a:latin typeface="Corbel" panose="020B0503020204020204" pitchFamily="34" charset="0"/>
              </a:rPr>
            </a:br>
            <a:r>
              <a:rPr lang="en-US" sz="3100" b="1" dirty="0">
                <a:latin typeface="Corbel" panose="020B0503020204020204" pitchFamily="34" charset="0"/>
              </a:rPr>
              <a:t>Energy KPIs at Jones Island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B41580-1AAE-4DD3-BDA3-E039A0C5B81F}"/>
              </a:ext>
            </a:extLst>
          </p:cNvPr>
          <p:cNvSpPr txBox="1"/>
          <p:nvPr/>
        </p:nvSpPr>
        <p:spPr>
          <a:xfrm>
            <a:off x="5334000" y="6352401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Milwaukee Metropolitan Sewerage District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746997-D921-433A-8DE3-8B03A5D9AE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520" y="1600200"/>
            <a:ext cx="2286000" cy="8526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3001D8-66DA-4FA6-A5CB-13E8BE38C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49" y="1364863"/>
            <a:ext cx="6384471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56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C572C4-EE15-44DA-BA22-3429EA116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" y="0"/>
            <a:ext cx="9129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91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AFDC9FCC-D2D9-41E1-B0A7-6886868D436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6049" y="228600"/>
            <a:ext cx="6553200" cy="9937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b="1" dirty="0">
                <a:latin typeface="Corbel" panose="020B0503020204020204" pitchFamily="34" charset="0"/>
              </a:rPr>
              <a:t>South Shore WRF</a:t>
            </a:r>
            <a:br>
              <a:rPr lang="en-US" sz="3600" b="1" dirty="0">
                <a:latin typeface="Corbel" panose="020B0503020204020204" pitchFamily="34" charset="0"/>
              </a:rPr>
            </a:br>
            <a:r>
              <a:rPr lang="en-US" sz="3100" b="1" dirty="0">
                <a:latin typeface="Corbel" panose="020B0503020204020204" pitchFamily="34" charset="0"/>
              </a:rPr>
              <a:t>Fuel &amp; Electricity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B41580-1AAE-4DD3-BDA3-E039A0C5B81F}"/>
              </a:ext>
            </a:extLst>
          </p:cNvPr>
          <p:cNvSpPr txBox="1"/>
          <p:nvPr/>
        </p:nvSpPr>
        <p:spPr>
          <a:xfrm>
            <a:off x="5334000" y="6352401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Milwaukee Metropolitan Sewerage District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5E34B2-F3D7-402D-B046-C64EFF1A5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64" y="1219200"/>
            <a:ext cx="4298003" cy="3505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402B4B-FEA6-40D3-B6E3-192BA68CB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980" y="1219200"/>
            <a:ext cx="4227058" cy="344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13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6B41580-1AAE-4DD3-BDA3-E039A0C5B81F}"/>
              </a:ext>
            </a:extLst>
          </p:cNvPr>
          <p:cNvSpPr txBox="1"/>
          <p:nvPr/>
        </p:nvSpPr>
        <p:spPr>
          <a:xfrm>
            <a:off x="5334000" y="6352401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Milwaukee Metropolitan Sewerage District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14C3D2B6-1D7C-43FB-8695-EE68CD5B93BB}"/>
              </a:ext>
            </a:extLst>
          </p:cNvPr>
          <p:cNvSpPr txBox="1">
            <a:spLocks/>
          </p:cNvSpPr>
          <p:nvPr/>
        </p:nvSpPr>
        <p:spPr>
          <a:xfrm>
            <a:off x="381000" y="244724"/>
            <a:ext cx="65532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b="1" dirty="0">
                <a:latin typeface="Corbel" panose="020B0503020204020204" pitchFamily="34" charset="0"/>
              </a:rPr>
              <a:t>South Shore WRF</a:t>
            </a:r>
            <a:br>
              <a:rPr lang="en-US" sz="3600" b="1" dirty="0">
                <a:latin typeface="Corbel" panose="020B0503020204020204" pitchFamily="34" charset="0"/>
              </a:rPr>
            </a:br>
            <a:r>
              <a:rPr lang="en-US" sz="3100" b="1" dirty="0">
                <a:latin typeface="Corbel" panose="020B0503020204020204" pitchFamily="34" charset="0"/>
              </a:rPr>
              <a:t>Engines Maintenance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18D354-26D8-45D1-8001-64A7C4D5F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368309"/>
            <a:ext cx="6324600" cy="490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93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0" y="6352401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Milwaukee Metropolitan Sewerage District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93887C-496C-43AE-9B00-45853FA2D62C}"/>
              </a:ext>
            </a:extLst>
          </p:cNvPr>
          <p:cNvSpPr txBox="1"/>
          <p:nvPr/>
        </p:nvSpPr>
        <p:spPr>
          <a:xfrm>
            <a:off x="5029200" y="762000"/>
            <a:ext cx="3054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bel" panose="020B0503020204020204" pitchFamily="34" charset="0"/>
              </a:rPr>
              <a:t>MMSD Serves:</a:t>
            </a:r>
          </a:p>
        </p:txBody>
      </p:sp>
      <p:pic>
        <p:nvPicPr>
          <p:cNvPr id="10" name="Content Placeholder 15" descr="10-051 serv area MIS tunnel.jpg">
            <a:extLst>
              <a:ext uri="{FF2B5EF4-FFF2-40B4-BE49-F238E27FC236}">
                <a16:creationId xmlns:a16="http://schemas.microsoft.com/office/drawing/2014/main" id="{2E47ED55-FF9E-4962-86E5-DE4EAF9B6C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42362"/>
            <a:ext cx="4495800" cy="52239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176A67-D78E-46A5-8836-98892098A462}"/>
              </a:ext>
            </a:extLst>
          </p:cNvPr>
          <p:cNvSpPr txBox="1"/>
          <p:nvPr/>
        </p:nvSpPr>
        <p:spPr>
          <a:xfrm>
            <a:off x="4953000" y="2286000"/>
            <a:ext cx="39624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  <a:cs typeface="Times New Roman" pitchFamily="18" charset="0"/>
              </a:rPr>
              <a:t>  1.1 Million Customers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424B33-AEC7-4717-9E2C-80825FB46BEE}"/>
              </a:ext>
            </a:extLst>
          </p:cNvPr>
          <p:cNvSpPr txBox="1"/>
          <p:nvPr/>
        </p:nvSpPr>
        <p:spPr>
          <a:xfrm>
            <a:off x="5001936" y="3301663"/>
            <a:ext cx="38862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   28 Municipalities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E6F902-4079-47DE-8321-73C71AA2A7FC}"/>
              </a:ext>
            </a:extLst>
          </p:cNvPr>
          <p:cNvSpPr txBox="1"/>
          <p:nvPr/>
        </p:nvSpPr>
        <p:spPr>
          <a:xfrm>
            <a:off x="5033008" y="4317326"/>
            <a:ext cx="41148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  <a:cs typeface="Times New Roman" pitchFamily="18" charset="0"/>
              </a:rPr>
              <a:t>  411 Square Miles</a:t>
            </a:r>
          </a:p>
        </p:txBody>
      </p:sp>
    </p:spTree>
    <p:extLst>
      <p:ext uri="{BB962C8B-B14F-4D97-AF65-F5344CB8AC3E}">
        <p14:creationId xmlns:p14="http://schemas.microsoft.com/office/powerpoint/2010/main" val="3382380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AFDC9FCC-D2D9-41E1-B0A7-6886868D436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6049" y="228600"/>
            <a:ext cx="6553200" cy="9937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b="1" dirty="0">
                <a:latin typeface="Corbel" panose="020B0503020204020204" pitchFamily="34" charset="0"/>
              </a:rPr>
              <a:t>Water Reclamation Facility</a:t>
            </a:r>
            <a:br>
              <a:rPr lang="en-US" sz="3600" b="1" dirty="0">
                <a:latin typeface="Corbel" panose="020B0503020204020204" pitchFamily="34" charset="0"/>
              </a:rPr>
            </a:br>
            <a:r>
              <a:rPr lang="en-US" sz="3100" b="1" dirty="0">
                <a:latin typeface="Corbel" panose="020B0503020204020204" pitchFamily="34" charset="0"/>
              </a:rPr>
              <a:t>Energy KPIs at South Shore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B41580-1AAE-4DD3-BDA3-E039A0C5B81F}"/>
              </a:ext>
            </a:extLst>
          </p:cNvPr>
          <p:cNvSpPr txBox="1"/>
          <p:nvPr/>
        </p:nvSpPr>
        <p:spPr>
          <a:xfrm>
            <a:off x="5334000" y="6352401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Milwaukee Metropolitan Sewerage District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EEFBA4-CA9B-47FD-91CE-66273B5F7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66" y="1222743"/>
            <a:ext cx="5740776" cy="540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58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27535C-B3E7-4426-B386-7334DD3F85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38125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Hach WIMS and MMSD Energy Monitoring</a:t>
            </a:r>
            <a:br>
              <a:rPr lang="en-US" sz="4000" dirty="0"/>
            </a:br>
            <a:r>
              <a:rPr lang="en-US" sz="4000" dirty="0"/>
              <a:t>Next Steps</a:t>
            </a:r>
            <a:endParaRPr lang="en-US" sz="3200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1C2149FC-93AE-40EA-B9C6-55B13103951A}"/>
              </a:ext>
            </a:extLst>
          </p:cNvPr>
          <p:cNvSpPr txBox="1">
            <a:spLocks/>
          </p:cNvSpPr>
          <p:nvPr/>
        </p:nvSpPr>
        <p:spPr>
          <a:xfrm>
            <a:off x="533400" y="1786059"/>
            <a:ext cx="6477000" cy="419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US" sz="1800" u="sng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 Data and Hach Process: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 &amp; Beyond</a:t>
            </a:r>
            <a:endParaRPr lang="en-US" sz="140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14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 Forecasting - &gt; SCOPE 5 &amp; other applications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14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Individual process unit KPI development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14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Identify projects/processes for cost and energy savings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14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Identify Energy reduction considerations</a:t>
            </a:r>
          </a:p>
          <a:p>
            <a:pPr marL="301943" lvl="1" indent="0">
              <a:buClrTx/>
              <a:buNone/>
            </a:pPr>
            <a:endParaRPr lang="en-US" sz="140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ClrTx/>
              <a:buNone/>
            </a:pPr>
            <a:r>
              <a:rPr lang="en-US" sz="1800" u="sng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Hach WIMS: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 &amp; Beyond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14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Energies Import 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14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Vehicle fuel consumption import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14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Hach Trends / Reporting for long-term 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14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KPI Report development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en-US" sz="140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en-US" sz="140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140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en-US" sz="140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en-US" sz="140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en-US" sz="1400" dirty="0">
              <a:latin typeface="Corbel" panose="020B050302020402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1600" u="sng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8545CA-4ED4-4F04-8CF3-E9649BE2CDA8}"/>
              </a:ext>
            </a:extLst>
          </p:cNvPr>
          <p:cNvSpPr txBox="1"/>
          <p:nvPr/>
        </p:nvSpPr>
        <p:spPr>
          <a:xfrm>
            <a:off x="5334000" y="6352401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Milwaukee Metropolitan Sewerage District</a:t>
            </a:r>
          </a:p>
        </p:txBody>
      </p:sp>
    </p:spTree>
    <p:extLst>
      <p:ext uri="{BB962C8B-B14F-4D97-AF65-F5344CB8AC3E}">
        <p14:creationId xmlns:p14="http://schemas.microsoft.com/office/powerpoint/2010/main" val="981322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50E9D5-0B5F-4FB8-BD54-3FCD03E5A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0" y="381000"/>
            <a:ext cx="3429000" cy="4495800"/>
          </a:xfrm>
        </p:spPr>
        <p:txBody>
          <a:bodyPr>
            <a:normAutofit/>
          </a:bodyPr>
          <a:lstStyle/>
          <a:p>
            <a:r>
              <a:rPr lang="en-US" b="1" dirty="0">
                <a:latin typeface="Corbel" panose="020B0503020204020204" pitchFamily="34" charset="0"/>
              </a:rPr>
              <a:t>Thank you!</a:t>
            </a:r>
            <a:br>
              <a:rPr lang="en-US" b="1" dirty="0">
                <a:latin typeface="Corbel" panose="020B0503020204020204" pitchFamily="34" charset="0"/>
              </a:rPr>
            </a:br>
            <a:br>
              <a:rPr lang="en-US" b="1" dirty="0">
                <a:latin typeface="Corbel" panose="020B0503020204020204" pitchFamily="34" charset="0"/>
              </a:rPr>
            </a:br>
            <a:br>
              <a:rPr lang="en-US" b="1" dirty="0">
                <a:latin typeface="Corbel" panose="020B0503020204020204" pitchFamily="34" charset="0"/>
              </a:rPr>
            </a:br>
            <a:r>
              <a:rPr lang="en-US" b="1" dirty="0">
                <a:solidFill>
                  <a:schemeClr val="tx2"/>
                </a:solidFill>
                <a:latin typeface="Corbel" panose="020B0503020204020204" pitchFamily="34" charset="0"/>
              </a:rPr>
              <a:t>Questions???</a:t>
            </a:r>
          </a:p>
        </p:txBody>
      </p:sp>
      <p:pic>
        <p:nvPicPr>
          <p:cNvPr id="4" name="Picture 3" descr="Tunnel">
            <a:extLst>
              <a:ext uri="{FF2B5EF4-FFF2-40B4-BE49-F238E27FC236}">
                <a16:creationId xmlns:a16="http://schemas.microsoft.com/office/drawing/2014/main" id="{CEA00E44-6BB5-4C3D-89D4-73D6294F0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447800"/>
            <a:ext cx="3886200" cy="427482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4D6118-9B12-4E37-8995-CD6AD9FBA16F}"/>
              </a:ext>
            </a:extLst>
          </p:cNvPr>
          <p:cNvSpPr txBox="1"/>
          <p:nvPr/>
        </p:nvSpPr>
        <p:spPr>
          <a:xfrm>
            <a:off x="5334000" y="6352401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Milwaukee Metropolitan Sewerage District</a:t>
            </a:r>
          </a:p>
        </p:txBody>
      </p:sp>
    </p:spTree>
    <p:extLst>
      <p:ext uri="{BB962C8B-B14F-4D97-AF65-F5344CB8AC3E}">
        <p14:creationId xmlns:p14="http://schemas.microsoft.com/office/powerpoint/2010/main" val="1203392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5" descr="10-051 serv area MIS tunnel.jpg">
            <a:extLst>
              <a:ext uri="{FF2B5EF4-FFF2-40B4-BE49-F238E27FC236}">
                <a16:creationId xmlns:a16="http://schemas.microsoft.com/office/drawing/2014/main" id="{B7326AB4-C403-454E-AE54-8CB6F3A9A1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5610686" cy="65194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7F0954-E5F6-48C3-A2E4-A16D2AEF6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3407" y="2476299"/>
            <a:ext cx="4191001" cy="321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tx2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Water Reclamation Facilities (WRFs)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Jones Island (JI) - 1925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South Shore (SS) - 1965</a:t>
            </a:r>
          </a:p>
          <a:p>
            <a:pPr marL="0" lvl="1"/>
            <a:r>
              <a:rPr lang="en-US" sz="2000" dirty="0">
                <a:solidFill>
                  <a:schemeClr val="tx2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(Managed by Veolia)</a:t>
            </a:r>
            <a:endParaRPr lang="en-US" sz="800" dirty="0">
              <a:solidFill>
                <a:schemeClr val="tx2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tx2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Two Inline Storage Systems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432 MG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89 MG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tx2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- 300 miles of Interceptors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tx2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from 6 to 150 inches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44237A-5BB8-45F1-927D-38635EA7E19D}"/>
              </a:ext>
            </a:extLst>
          </p:cNvPr>
          <p:cNvSpPr/>
          <p:nvPr/>
        </p:nvSpPr>
        <p:spPr>
          <a:xfrm>
            <a:off x="5915487" y="533400"/>
            <a:ext cx="29999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MMSD</a:t>
            </a:r>
            <a:endParaRPr lang="en-US" sz="6000" dirty="0">
              <a:solidFill>
                <a:schemeClr val="bg1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1ED811-9348-437B-9A82-B382AC3B3ADD}"/>
              </a:ext>
            </a:extLst>
          </p:cNvPr>
          <p:cNvSpPr txBox="1"/>
          <p:nvPr/>
        </p:nvSpPr>
        <p:spPr>
          <a:xfrm>
            <a:off x="5334000" y="6352401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Milwaukee Metropolitan Sewerage District</a:t>
            </a:r>
          </a:p>
        </p:txBody>
      </p:sp>
    </p:spTree>
    <p:extLst>
      <p:ext uri="{BB962C8B-B14F-4D97-AF65-F5344CB8AC3E}">
        <p14:creationId xmlns:p14="http://schemas.microsoft.com/office/powerpoint/2010/main" val="132742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AFDC9FCC-D2D9-41E1-B0A7-6886868D436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84175"/>
            <a:ext cx="9144000" cy="125253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>
                <a:latin typeface="Corbel" panose="020B0503020204020204" pitchFamily="34" charset="0"/>
              </a:rPr>
              <a:t>Water Reclamation Facility</a:t>
            </a:r>
            <a:br>
              <a:rPr lang="en-US" sz="3600" b="1" dirty="0">
                <a:latin typeface="Corbel" panose="020B0503020204020204" pitchFamily="34" charset="0"/>
              </a:rPr>
            </a:br>
            <a:r>
              <a:rPr lang="en-US" sz="3600" b="1" dirty="0">
                <a:latin typeface="Corbel" panose="020B0503020204020204" pitchFamily="34" charset="0"/>
              </a:rPr>
              <a:t>Jones Island</a:t>
            </a:r>
            <a:r>
              <a:rPr lang="en-US" sz="3200" b="1" dirty="0">
                <a:latin typeface="Corbel" panose="020B0503020204020204" pitchFamily="34" charset="0"/>
              </a:rPr>
              <a:t>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B41580-1AAE-4DD3-BDA3-E039A0C5B81F}"/>
              </a:ext>
            </a:extLst>
          </p:cNvPr>
          <p:cNvSpPr txBox="1"/>
          <p:nvPr/>
        </p:nvSpPr>
        <p:spPr>
          <a:xfrm>
            <a:off x="5334000" y="6352401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Milwaukee Metropolitan Sewerage District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A14D44-C17B-4AF2-8632-986632676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364" y="1636713"/>
            <a:ext cx="5958587" cy="426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0BF90F-26F3-4ED9-920B-55725CD07050}"/>
              </a:ext>
            </a:extLst>
          </p:cNvPr>
          <p:cNvSpPr/>
          <p:nvPr/>
        </p:nvSpPr>
        <p:spPr>
          <a:xfrm>
            <a:off x="152400" y="1828800"/>
            <a:ext cx="2971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Peak flows: 330 MGD 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Dry weather flows: 60-70 MGD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Mostly combined sewer area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Conventional activated sludge 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Sludge drying and dewatering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 err="1"/>
              <a:t>Milorganite</a:t>
            </a:r>
            <a:r>
              <a:rPr lang="en-US" dirty="0"/>
              <a:t> production</a:t>
            </a:r>
          </a:p>
          <a:p>
            <a:pPr>
              <a:buClr>
                <a:schemeClr val="tx2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477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 Arrow 1">
            <a:extLst>
              <a:ext uri="{FF2B5EF4-FFF2-40B4-BE49-F238E27FC236}">
                <a16:creationId xmlns:a16="http://schemas.microsoft.com/office/drawing/2014/main" id="{0CF3230F-ADD0-417D-95E5-69AE30965781}"/>
              </a:ext>
            </a:extLst>
          </p:cNvPr>
          <p:cNvSpPr/>
          <p:nvPr/>
        </p:nvSpPr>
        <p:spPr>
          <a:xfrm>
            <a:off x="6669571" y="5111930"/>
            <a:ext cx="1745297" cy="301026"/>
          </a:xfrm>
          <a:prstGeom prst="leftArrow">
            <a:avLst/>
          </a:prstGeom>
          <a:solidFill>
            <a:srgbClr val="FF99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endParaRPr lang="en-US" sz="13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Picture 2" descr="http://www.freefoto.com/images/904/29/904_29_3614---Electricity-pylon_web.jpg?&amp;k=Electricity+pylon">
            <a:extLst>
              <a:ext uri="{FF2B5EF4-FFF2-40B4-BE49-F238E27FC236}">
                <a16:creationId xmlns:a16="http://schemas.microsoft.com/office/drawing/2014/main" id="{A1CCEB4C-6F6B-4AB0-B42D-AFE8A9222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69" y="2028825"/>
            <a:ext cx="120015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http://www.pewclimate.org/docUploads/images/WeEnergRGB.preview.jpg">
            <a:extLst>
              <a:ext uri="{FF2B5EF4-FFF2-40B4-BE49-F238E27FC236}">
                <a16:creationId xmlns:a16="http://schemas.microsoft.com/office/drawing/2014/main" id="{18591FFB-D884-4E29-8898-549CFAD81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18" y="2784871"/>
            <a:ext cx="1816100" cy="41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See full size image">
            <a:hlinkClick r:id="rId5"/>
            <a:extLst>
              <a:ext uri="{FF2B5EF4-FFF2-40B4-BE49-F238E27FC236}">
                <a16:creationId xmlns:a16="http://schemas.microsoft.com/office/drawing/2014/main" id="{A5FBF9B6-7AA8-4C03-B29B-89D0D19A4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709" y="3148024"/>
            <a:ext cx="1039091" cy="51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ent Arrow 6">
            <a:extLst>
              <a:ext uri="{FF2B5EF4-FFF2-40B4-BE49-F238E27FC236}">
                <a16:creationId xmlns:a16="http://schemas.microsoft.com/office/drawing/2014/main" id="{9AE4EEA2-2FF0-4155-81EA-C2B8550498E2}"/>
              </a:ext>
            </a:extLst>
          </p:cNvPr>
          <p:cNvSpPr/>
          <p:nvPr/>
        </p:nvSpPr>
        <p:spPr>
          <a:xfrm rot="5400000">
            <a:off x="7597962" y="2419736"/>
            <a:ext cx="377852" cy="100457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5000"/>
            </a:avLst>
          </a:prstGeom>
          <a:solidFill>
            <a:srgbClr val="8BCD4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8" name="Right Arrow 8">
            <a:extLst>
              <a:ext uri="{FF2B5EF4-FFF2-40B4-BE49-F238E27FC236}">
                <a16:creationId xmlns:a16="http://schemas.microsoft.com/office/drawing/2014/main" id="{E668D7AD-49B9-4832-9553-87E1F9A9F7CF}"/>
              </a:ext>
            </a:extLst>
          </p:cNvPr>
          <p:cNvSpPr/>
          <p:nvPr/>
        </p:nvSpPr>
        <p:spPr>
          <a:xfrm>
            <a:off x="3633354" y="2350520"/>
            <a:ext cx="1663700" cy="228600"/>
          </a:xfrm>
          <a:prstGeom prst="rightArrow">
            <a:avLst/>
          </a:prstGeom>
          <a:solidFill>
            <a:srgbClr val="FF99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endParaRPr lang="en-US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F7E895-F218-47E6-8C82-A8095812E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0003" y="1842872"/>
            <a:ext cx="173990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dirty="0">
                <a:latin typeface="Arial" panose="020B0604020202020204" pitchFamily="34" charset="0"/>
              </a:rPr>
              <a:t>Natural Gas to supplement LFG turbine waste heat</a:t>
            </a:r>
          </a:p>
        </p:txBody>
      </p:sp>
      <p:sp>
        <p:nvSpPr>
          <p:cNvPr id="10" name="Up-Down Arrow 2">
            <a:extLst>
              <a:ext uri="{FF2B5EF4-FFF2-40B4-BE49-F238E27FC236}">
                <a16:creationId xmlns:a16="http://schemas.microsoft.com/office/drawing/2014/main" id="{54CD11F6-0697-4614-BFE7-C0E829969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4119" y="3371850"/>
            <a:ext cx="323850" cy="85725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CC3300"/>
          </a:solidFill>
          <a:ln w="38100" algn="ctr">
            <a:noFill/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3d extrusionH="57150">
              <a:bevelT h="25400" prst="softRound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sz="1350" dirty="0"/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7BA35E42-3569-4B5F-A87C-5CB0A772E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7969" y="3631407"/>
            <a:ext cx="136705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50" dirty="0">
                <a:latin typeface="Arial" panose="020B0604020202020204" pitchFamily="34" charset="0"/>
              </a:rPr>
              <a:t>Electricity</a:t>
            </a:r>
          </a:p>
        </p:txBody>
      </p:sp>
      <p:sp>
        <p:nvSpPr>
          <p:cNvPr id="12" name="Left Arrow 12">
            <a:extLst>
              <a:ext uri="{FF2B5EF4-FFF2-40B4-BE49-F238E27FC236}">
                <a16:creationId xmlns:a16="http://schemas.microsoft.com/office/drawing/2014/main" id="{CA849067-BE83-4429-9367-EFCC12C2890D}"/>
              </a:ext>
            </a:extLst>
          </p:cNvPr>
          <p:cNvSpPr/>
          <p:nvPr/>
        </p:nvSpPr>
        <p:spPr>
          <a:xfrm>
            <a:off x="2729969" y="4970631"/>
            <a:ext cx="1981200" cy="388621"/>
          </a:xfrm>
          <a:prstGeom prst="leftArrow">
            <a:avLst/>
          </a:prstGeom>
          <a:solidFill>
            <a:srgbClr val="CC33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endParaRPr lang="en-US" sz="13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1B2104-2846-4306-9E25-2F58BD2E4CFB}"/>
              </a:ext>
            </a:extLst>
          </p:cNvPr>
          <p:cNvSpPr/>
          <p:nvPr/>
        </p:nvSpPr>
        <p:spPr>
          <a:xfrm>
            <a:off x="3296652" y="4680326"/>
            <a:ext cx="125926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50" dirty="0">
                <a:latin typeface="Arial" panose="020B0604020202020204" pitchFamily="34" charset="0"/>
                <a:ea typeface="Tahoma" pitchFamily="34" charset="0"/>
              </a:rPr>
              <a:t>Electricity for Plant Needs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BEFDE2-25DF-410C-9689-4C8D74ABC481}"/>
              </a:ext>
            </a:extLst>
          </p:cNvPr>
          <p:cNvSpPr/>
          <p:nvPr/>
        </p:nvSpPr>
        <p:spPr>
          <a:xfrm>
            <a:off x="6642555" y="4953000"/>
            <a:ext cx="181509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50" dirty="0">
                <a:latin typeface="Arial" panose="020B0604020202020204" pitchFamily="34" charset="0"/>
                <a:ea typeface="Tahoma" pitchFamily="34" charset="0"/>
              </a:rPr>
              <a:t>Natural Gas</a:t>
            </a:r>
          </a:p>
        </p:txBody>
      </p:sp>
      <p:sp>
        <p:nvSpPr>
          <p:cNvPr id="17" name="Left Arrow 18">
            <a:extLst>
              <a:ext uri="{FF2B5EF4-FFF2-40B4-BE49-F238E27FC236}">
                <a16:creationId xmlns:a16="http://schemas.microsoft.com/office/drawing/2014/main" id="{C2024E24-925D-471B-AF58-B811C9987E08}"/>
              </a:ext>
            </a:extLst>
          </p:cNvPr>
          <p:cNvSpPr/>
          <p:nvPr/>
        </p:nvSpPr>
        <p:spPr>
          <a:xfrm>
            <a:off x="6669571" y="4571225"/>
            <a:ext cx="1745297" cy="301026"/>
          </a:xfrm>
          <a:prstGeom prst="leftArrow">
            <a:avLst/>
          </a:prstGeom>
          <a:solidFill>
            <a:srgbClr val="8BCD4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endParaRPr lang="en-US" sz="13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A15BEB-6EDC-4137-8FE9-DB8E82767BCE}"/>
              </a:ext>
            </a:extLst>
          </p:cNvPr>
          <p:cNvSpPr/>
          <p:nvPr/>
        </p:nvSpPr>
        <p:spPr>
          <a:xfrm>
            <a:off x="6661728" y="4416090"/>
            <a:ext cx="181509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50" dirty="0">
                <a:latin typeface="Arial" panose="020B0604020202020204" pitchFamily="34" charset="0"/>
                <a:ea typeface="Tahoma" pitchFamily="34" charset="0"/>
              </a:rPr>
              <a:t>Landfill Gas</a:t>
            </a: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415DB795-CF74-47A5-8813-99A14E70B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753" y="2266542"/>
            <a:ext cx="1974851" cy="987425"/>
          </a:xfrm>
          <a:prstGeom prst="round2DiagRect">
            <a:avLst>
              <a:gd name="adj1" fmla="val 16667"/>
              <a:gd name="adj2" fmla="val 0"/>
            </a:avLst>
          </a:prstGeom>
          <a:ln w="9525">
            <a:noFill/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3103303.jpg">
            <a:extLst>
              <a:ext uri="{FF2B5EF4-FFF2-40B4-BE49-F238E27FC236}">
                <a16:creationId xmlns:a16="http://schemas.microsoft.com/office/drawing/2014/main" id="{591ADB3B-C94F-43ED-AD8E-1184B42BE0C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l="9621" t="18381" r="14369" b="18236"/>
          <a:stretch>
            <a:fillRect/>
          </a:stretch>
        </p:blipFill>
        <p:spPr>
          <a:xfrm>
            <a:off x="343557" y="4234977"/>
            <a:ext cx="2367185" cy="1384418"/>
          </a:xfrm>
          <a:prstGeom prst="rect">
            <a:avLst/>
          </a:prstGeom>
        </p:spPr>
      </p:pic>
      <p:sp>
        <p:nvSpPr>
          <p:cNvPr id="21" name="Bent Arrow 23">
            <a:extLst>
              <a:ext uri="{FF2B5EF4-FFF2-40B4-BE49-F238E27FC236}">
                <a16:creationId xmlns:a16="http://schemas.microsoft.com/office/drawing/2014/main" id="{0E9C0CC9-4415-4254-9CC0-68B3CB48FDFB}"/>
              </a:ext>
            </a:extLst>
          </p:cNvPr>
          <p:cNvSpPr/>
          <p:nvPr/>
        </p:nvSpPr>
        <p:spPr>
          <a:xfrm>
            <a:off x="4839853" y="2861688"/>
            <a:ext cx="469899" cy="102473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1988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612E520-F943-475A-AA46-DF1D7F32593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0" b="-63"/>
          <a:stretch/>
        </p:blipFill>
        <p:spPr bwMode="auto">
          <a:xfrm>
            <a:off x="4703327" y="3886427"/>
            <a:ext cx="1974015" cy="118631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C01F3B05-3BF6-4F5C-AFA9-F6E98C94A9D4}"/>
              </a:ext>
            </a:extLst>
          </p:cNvPr>
          <p:cNvSpPr txBox="1">
            <a:spLocks/>
          </p:cNvSpPr>
          <p:nvPr/>
        </p:nvSpPr>
        <p:spPr>
          <a:xfrm>
            <a:off x="530455" y="383191"/>
            <a:ext cx="7678996" cy="5517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</a:rPr>
              <a:t>MMSD Energy</a:t>
            </a:r>
          </a:p>
          <a:p>
            <a:pPr algn="ctr"/>
            <a:r>
              <a:rPr lang="en-US" sz="3300" b="1" u="sng" dirty="0">
                <a:solidFill>
                  <a:schemeClr val="bg1"/>
                </a:solidFill>
                <a:latin typeface="Corbel" panose="020B0503020204020204" pitchFamily="34" charset="0"/>
              </a:rPr>
              <a:t>Combined Heat and Power System</a:t>
            </a:r>
          </a:p>
        </p:txBody>
      </p:sp>
      <p:sp>
        <p:nvSpPr>
          <p:cNvPr id="24" name="Left Arrow 26">
            <a:extLst>
              <a:ext uri="{FF2B5EF4-FFF2-40B4-BE49-F238E27FC236}">
                <a16:creationId xmlns:a16="http://schemas.microsoft.com/office/drawing/2014/main" id="{73EBBD0D-BE8F-433F-9BA8-F433411927DE}"/>
              </a:ext>
            </a:extLst>
          </p:cNvPr>
          <p:cNvSpPr/>
          <p:nvPr/>
        </p:nvSpPr>
        <p:spPr>
          <a:xfrm>
            <a:off x="2700409" y="4321936"/>
            <a:ext cx="634613" cy="301026"/>
          </a:xfrm>
          <a:prstGeom prst="leftArrow">
            <a:avLst/>
          </a:prstGeom>
          <a:solidFill>
            <a:srgbClr val="FF99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endParaRPr lang="en-US" sz="13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33495B-C586-46C6-94FC-5CB66F958435}"/>
              </a:ext>
            </a:extLst>
          </p:cNvPr>
          <p:cNvSpPr/>
          <p:nvPr/>
        </p:nvSpPr>
        <p:spPr>
          <a:xfrm>
            <a:off x="2651495" y="4031363"/>
            <a:ext cx="181509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50" dirty="0">
                <a:latin typeface="Arial" panose="020B0604020202020204" pitchFamily="34" charset="0"/>
                <a:ea typeface="Tahoma" pitchFamily="34" charset="0"/>
              </a:rPr>
              <a:t>Natural Gas (building heat)</a:t>
            </a: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FEB2DFA7-39EA-4E30-A5FA-445997B54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1728" y="3886200"/>
            <a:ext cx="2447256" cy="5539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Solar Turbine Generators</a:t>
            </a:r>
            <a:br>
              <a:rPr lang="en-US" sz="1500" dirty="0"/>
            </a:br>
            <a:r>
              <a:rPr lang="en-US" sz="1500" dirty="0"/>
              <a:t>4.5 MW each – LFG/NG</a:t>
            </a: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C75546CE-13DA-4A78-8801-3E6143233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9040" y="2994825"/>
            <a:ext cx="11588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Waste</a:t>
            </a:r>
          </a:p>
          <a:p>
            <a:pPr algn="r"/>
            <a:r>
              <a:rPr lang="en-US" sz="1200" dirty="0"/>
              <a:t>heat </a:t>
            </a: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C1F9E0F6-9D69-4F8E-839F-9F94F51BC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557" y="5397151"/>
            <a:ext cx="2367185" cy="253916"/>
          </a:xfrm>
          <a:prstGeom prst="rect">
            <a:avLst/>
          </a:prstGeom>
          <a:solidFill>
            <a:schemeClr val="bg2">
              <a:alpha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50" dirty="0">
                <a:latin typeface="Arial" panose="020B0604020202020204" pitchFamily="34" charset="0"/>
              </a:rPr>
              <a:t>Jones Island WRF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AB5DBD3C-5A01-46B1-AD12-7E979D166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9753" y="3252040"/>
            <a:ext cx="1974851" cy="253916"/>
          </a:xfrm>
          <a:prstGeom prst="rect">
            <a:avLst/>
          </a:prstGeom>
          <a:solidFill>
            <a:schemeClr val="bg2">
              <a:alpha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50" dirty="0">
                <a:latin typeface="Arial" panose="020B0604020202020204" pitchFamily="34" charset="0"/>
              </a:rPr>
              <a:t>Dryers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7DE9D66-3041-4D61-8033-D284B8233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2" t="40770" r="66764" b="14898"/>
          <a:stretch/>
        </p:blipFill>
        <p:spPr bwMode="auto">
          <a:xfrm>
            <a:off x="4703327" y="4970631"/>
            <a:ext cx="1960733" cy="103012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239C631-0BA9-466C-847F-8966F322967B}"/>
              </a:ext>
            </a:extLst>
          </p:cNvPr>
          <p:cNvSpPr txBox="1"/>
          <p:nvPr/>
        </p:nvSpPr>
        <p:spPr>
          <a:xfrm>
            <a:off x="5334000" y="6352401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Milwaukee Metropolitan Sewerage District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105B915-FEA7-4BF8-A4E6-CDA645276DE4}"/>
              </a:ext>
            </a:extLst>
          </p:cNvPr>
          <p:cNvSpPr txBox="1"/>
          <p:nvPr/>
        </p:nvSpPr>
        <p:spPr>
          <a:xfrm>
            <a:off x="5562600" y="6087051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Courtesy of Sid Arora, MMSD</a:t>
            </a:r>
          </a:p>
        </p:txBody>
      </p:sp>
      <p:sp>
        <p:nvSpPr>
          <p:cNvPr id="33" name="TextBox 5">
            <a:extLst>
              <a:ext uri="{FF2B5EF4-FFF2-40B4-BE49-F238E27FC236}">
                <a16:creationId xmlns:a16="http://schemas.microsoft.com/office/drawing/2014/main" id="{DD5B0B79-8EC3-4832-B8C9-97EF68A57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7341" y="5412956"/>
            <a:ext cx="2431643" cy="5539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GE Turbine Generator </a:t>
            </a:r>
          </a:p>
          <a:p>
            <a:pPr algn="ctr"/>
            <a:r>
              <a:rPr lang="en-US" sz="1500" dirty="0"/>
              <a:t>15 MW – NG </a:t>
            </a:r>
          </a:p>
        </p:txBody>
      </p:sp>
      <p:sp>
        <p:nvSpPr>
          <p:cNvPr id="36" name="Text Box 160">
            <a:extLst>
              <a:ext uri="{FF2B5EF4-FFF2-40B4-BE49-F238E27FC236}">
                <a16:creationId xmlns:a16="http://schemas.microsoft.com/office/drawing/2014/main" id="{94AB8ADF-27D3-466D-A0C4-CF59F985C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56" y="1568044"/>
            <a:ext cx="255204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dirty="0"/>
              <a:t>Plant Electric Load 11.0 MW</a:t>
            </a:r>
          </a:p>
        </p:txBody>
      </p:sp>
    </p:spTree>
    <p:extLst>
      <p:ext uri="{BB962C8B-B14F-4D97-AF65-F5344CB8AC3E}">
        <p14:creationId xmlns:p14="http://schemas.microsoft.com/office/powerpoint/2010/main" val="46206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AFDC9FCC-D2D9-41E1-B0A7-6886868D436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81000"/>
            <a:ext cx="9144000" cy="125253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>
                <a:latin typeface="Corbel" panose="020B0503020204020204" pitchFamily="34" charset="0"/>
              </a:rPr>
              <a:t>Water Reclamation Facility</a:t>
            </a:r>
            <a:br>
              <a:rPr lang="en-US" sz="3600" b="1" dirty="0">
                <a:latin typeface="Corbel" panose="020B0503020204020204" pitchFamily="34" charset="0"/>
              </a:rPr>
            </a:br>
            <a:r>
              <a:rPr lang="en-US" sz="3200" b="1" dirty="0">
                <a:latin typeface="Corbel" panose="020B0503020204020204" pitchFamily="34" charset="0"/>
              </a:rPr>
              <a:t>South Shore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B41580-1AAE-4DD3-BDA3-E039A0C5B81F}"/>
              </a:ext>
            </a:extLst>
          </p:cNvPr>
          <p:cNvSpPr txBox="1"/>
          <p:nvPr/>
        </p:nvSpPr>
        <p:spPr>
          <a:xfrm>
            <a:off x="5334000" y="6352401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Milwaukee Metropolitan Sewerage District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3FB8F1-5A2D-421B-B999-05F58110A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369" y="1752600"/>
            <a:ext cx="5984031" cy="3962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33CCB3-3693-4223-A0B3-BD509BA3B1D9}"/>
              </a:ext>
            </a:extLst>
          </p:cNvPr>
          <p:cNvSpPr/>
          <p:nvPr/>
        </p:nvSpPr>
        <p:spPr>
          <a:xfrm>
            <a:off x="76200" y="1752600"/>
            <a:ext cx="3048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Peak flows: 300 MGD 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Dry weather flows: 60-70 MGD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Separate sewer area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Conventional activated sludge, chemical P removal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12 digesters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CHP using digester gas</a:t>
            </a:r>
          </a:p>
        </p:txBody>
      </p:sp>
    </p:spTree>
    <p:extLst>
      <p:ext uri="{BB962C8B-B14F-4D97-AF65-F5344CB8AC3E}">
        <p14:creationId xmlns:p14="http://schemas.microsoft.com/office/powerpoint/2010/main" val="104824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13"/>
          <p:cNvSpPr>
            <a:spLocks noChangeShapeType="1"/>
          </p:cNvSpPr>
          <p:nvPr/>
        </p:nvSpPr>
        <p:spPr bwMode="auto">
          <a:xfrm>
            <a:off x="4464050" y="7208520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" name="Text Box 142"/>
          <p:cNvSpPr txBox="1">
            <a:spLocks noChangeArrowheads="1"/>
          </p:cNvSpPr>
          <p:nvPr/>
        </p:nvSpPr>
        <p:spPr bwMode="auto">
          <a:xfrm>
            <a:off x="377825" y="232410"/>
            <a:ext cx="85699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800" dirty="0">
                <a:solidFill>
                  <a:schemeClr val="accent6"/>
                </a:solidFill>
                <a:latin typeface="+mj-lt"/>
              </a:rPr>
              <a:t>South Shore Digester Gas Production and Utilization</a:t>
            </a:r>
          </a:p>
        </p:txBody>
      </p:sp>
      <p:grpSp>
        <p:nvGrpSpPr>
          <p:cNvPr id="3076" name="Group 165"/>
          <p:cNvGrpSpPr>
            <a:grpSpLocks/>
          </p:cNvGrpSpPr>
          <p:nvPr/>
        </p:nvGrpSpPr>
        <p:grpSpPr bwMode="auto">
          <a:xfrm>
            <a:off x="377824" y="1600201"/>
            <a:ext cx="7975549" cy="4533174"/>
            <a:chOff x="24" y="754"/>
            <a:chExt cx="5193" cy="3138"/>
          </a:xfrm>
        </p:grpSpPr>
        <p:sp>
          <p:nvSpPr>
            <p:cNvPr id="2" name="AutoShape 155"/>
            <p:cNvSpPr>
              <a:spLocks noChangeArrowheads="1"/>
            </p:cNvSpPr>
            <p:nvPr/>
          </p:nvSpPr>
          <p:spPr bwMode="auto">
            <a:xfrm rot="5400000">
              <a:off x="2208" y="2176"/>
              <a:ext cx="302" cy="589"/>
            </a:xfrm>
            <a:prstGeom prst="can">
              <a:avLst>
                <a:gd name="adj" fmla="val 151266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3086" name="AutoShape 5"/>
            <p:cNvSpPr>
              <a:spLocks noChangeArrowheads="1"/>
            </p:cNvSpPr>
            <p:nvPr/>
          </p:nvSpPr>
          <p:spPr bwMode="auto">
            <a:xfrm>
              <a:off x="1247" y="2818"/>
              <a:ext cx="1184" cy="950"/>
            </a:xfrm>
            <a:prstGeom prst="can">
              <a:avLst>
                <a:gd name="adj" fmla="val 25000"/>
              </a:avLst>
            </a:prstGeom>
            <a:solidFill>
              <a:srgbClr val="E4DECA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 dirty="0"/>
                <a:t>Anaerobic Digesters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dirty="0"/>
                <a:t>15 MG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200" dirty="0"/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dirty="0">
                  <a:solidFill>
                    <a:srgbClr val="FF0000"/>
                  </a:solidFill>
                </a:rPr>
                <a:t>98</a:t>
              </a:r>
              <a:r>
                <a:rPr lang="en-US" altLang="en-US" sz="1200" baseline="30000" dirty="0">
                  <a:solidFill>
                    <a:srgbClr val="FF0000"/>
                  </a:solidFill>
                </a:rPr>
                <a:t>o</a:t>
              </a:r>
              <a:r>
                <a:rPr lang="en-US" altLang="en-US" sz="1200" dirty="0">
                  <a:solidFill>
                    <a:srgbClr val="FF0000"/>
                  </a:solidFill>
                </a:rPr>
                <a:t>F</a:t>
              </a:r>
            </a:p>
          </p:txBody>
        </p:sp>
        <p:sp>
          <p:nvSpPr>
            <p:cNvPr id="3087" name="Line 6"/>
            <p:cNvSpPr>
              <a:spLocks noChangeShapeType="1"/>
            </p:cNvSpPr>
            <p:nvPr/>
          </p:nvSpPr>
          <p:spPr bwMode="auto">
            <a:xfrm>
              <a:off x="854" y="3067"/>
              <a:ext cx="39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Text Box 8"/>
            <p:cNvSpPr txBox="1">
              <a:spLocks noChangeArrowheads="1"/>
            </p:cNvSpPr>
            <p:nvPr/>
          </p:nvSpPr>
          <p:spPr bwMode="auto">
            <a:xfrm>
              <a:off x="24" y="2953"/>
              <a:ext cx="1202" cy="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/>
                <a:t>Feed Sludge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i="1"/>
                <a:t>-Primary Sludge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i="1"/>
                <a:t>-Airport Deicing Fluid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i="1"/>
                <a:t>-High Strength Waste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i="1"/>
                <a:t>-TWAS</a:t>
              </a:r>
            </a:p>
          </p:txBody>
        </p:sp>
        <p:sp>
          <p:nvSpPr>
            <p:cNvPr id="3089" name="Line 11"/>
            <p:cNvSpPr>
              <a:spLocks noChangeShapeType="1"/>
            </p:cNvSpPr>
            <p:nvPr/>
          </p:nvSpPr>
          <p:spPr bwMode="auto">
            <a:xfrm flipH="1" flipV="1">
              <a:off x="1816" y="2024"/>
              <a:ext cx="0" cy="952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0" name="Oval 12"/>
            <p:cNvSpPr>
              <a:spLocks noChangeArrowheads="1"/>
            </p:cNvSpPr>
            <p:nvPr/>
          </p:nvSpPr>
          <p:spPr bwMode="auto">
            <a:xfrm>
              <a:off x="993" y="754"/>
              <a:ext cx="819" cy="749"/>
            </a:xfrm>
            <a:prstGeom prst="ellipse">
              <a:avLst/>
            </a:prstGeom>
            <a:solidFill>
              <a:srgbClr val="D0EAE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 dirty="0"/>
                <a:t>Gas Storage</a:t>
              </a:r>
              <a:r>
                <a:rPr lang="en-US" altLang="en-US" sz="1400" dirty="0"/>
                <a:t>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 dirty="0"/>
                <a:t>Spheres</a:t>
              </a:r>
            </a:p>
          </p:txBody>
        </p:sp>
        <p:sp>
          <p:nvSpPr>
            <p:cNvPr id="3091" name="Text Box 14"/>
            <p:cNvSpPr txBox="1">
              <a:spLocks noChangeArrowheads="1"/>
            </p:cNvSpPr>
            <p:nvPr/>
          </p:nvSpPr>
          <p:spPr bwMode="auto">
            <a:xfrm>
              <a:off x="2903" y="3474"/>
              <a:ext cx="1250" cy="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/>
                <a:t>Digested Sludge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i="1"/>
                <a:t>Sent to Jones Island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i="1"/>
                <a:t> for Milorganite Production</a:t>
              </a:r>
            </a:p>
          </p:txBody>
        </p:sp>
        <p:sp>
          <p:nvSpPr>
            <p:cNvPr id="3092" name="Rectangle 16"/>
            <p:cNvSpPr>
              <a:spLocks noChangeArrowheads="1"/>
            </p:cNvSpPr>
            <p:nvPr/>
          </p:nvSpPr>
          <p:spPr bwMode="auto">
            <a:xfrm>
              <a:off x="1383" y="1729"/>
              <a:ext cx="885" cy="29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b="1"/>
                <a:t>Gas Compressors</a:t>
              </a:r>
            </a:p>
          </p:txBody>
        </p:sp>
        <p:grpSp>
          <p:nvGrpSpPr>
            <p:cNvPr id="3093" name="Group 38"/>
            <p:cNvGrpSpPr>
              <a:grpSpLocks/>
            </p:cNvGrpSpPr>
            <p:nvPr/>
          </p:nvGrpSpPr>
          <p:grpSpPr bwMode="auto">
            <a:xfrm>
              <a:off x="3037" y="2001"/>
              <a:ext cx="386" cy="363"/>
              <a:chOff x="853" y="1110"/>
              <a:chExt cx="48" cy="54"/>
            </a:xfrm>
          </p:grpSpPr>
          <p:grpSp>
            <p:nvGrpSpPr>
              <p:cNvPr id="3163" name="Group 39"/>
              <p:cNvGrpSpPr>
                <a:grpSpLocks/>
              </p:cNvGrpSpPr>
              <p:nvPr/>
            </p:nvGrpSpPr>
            <p:grpSpPr bwMode="auto">
              <a:xfrm>
                <a:off x="853" y="1110"/>
                <a:ext cx="48" cy="54"/>
                <a:chOff x="853" y="1110"/>
                <a:chExt cx="48" cy="54"/>
              </a:xfrm>
            </p:grpSpPr>
            <p:sp>
              <p:nvSpPr>
                <p:cNvPr id="3168" name="AutoShape 40"/>
                <p:cNvSpPr>
                  <a:spLocks noChangeArrowheads="1"/>
                </p:cNvSpPr>
                <p:nvPr/>
              </p:nvSpPr>
              <p:spPr bwMode="auto">
                <a:xfrm rot="2316389" flipV="1">
                  <a:off x="883" y="1110"/>
                  <a:ext cx="18" cy="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800 w 21600"/>
                    <a:gd name="T13" fmla="*/ 4985 h 21600"/>
                    <a:gd name="T14" fmla="*/ 16800 w 21600"/>
                    <a:gd name="T15" fmla="*/ 16615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69" name="AutoShape 41"/>
                <p:cNvSpPr>
                  <a:spLocks noChangeArrowheads="1"/>
                </p:cNvSpPr>
                <p:nvPr/>
              </p:nvSpPr>
              <p:spPr bwMode="auto">
                <a:xfrm rot="19529488" flipV="1">
                  <a:off x="853" y="1110"/>
                  <a:ext cx="18" cy="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800 w 21600"/>
                    <a:gd name="T13" fmla="*/ 4985 h 21600"/>
                    <a:gd name="T14" fmla="*/ 16800 w 21600"/>
                    <a:gd name="T15" fmla="*/ 16615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0" name="AutoShape 42"/>
                <p:cNvSpPr>
                  <a:spLocks noChangeArrowheads="1"/>
                </p:cNvSpPr>
                <p:nvPr/>
              </p:nvSpPr>
              <p:spPr bwMode="auto">
                <a:xfrm>
                  <a:off x="868" y="1148"/>
                  <a:ext cx="18" cy="16"/>
                </a:xfrm>
                <a:prstGeom prst="flowChartManualOperation">
                  <a:avLst/>
                </a:prstGeom>
                <a:solidFill>
                  <a:srgbClr val="FFCC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3171" name="AutoShape 43"/>
                <p:cNvSpPr>
                  <a:spLocks noChangeArrowheads="1"/>
                </p:cNvSpPr>
                <p:nvPr/>
              </p:nvSpPr>
              <p:spPr bwMode="auto">
                <a:xfrm>
                  <a:off x="856" y="1111"/>
                  <a:ext cx="42" cy="4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086 w 21600"/>
                    <a:gd name="T25" fmla="*/ 3161 h 21600"/>
                    <a:gd name="T26" fmla="*/ 18514 w 21600"/>
                    <a:gd name="T27" fmla="*/ 18439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164" name="Oval 44"/>
              <p:cNvSpPr>
                <a:spLocks noChangeArrowheads="1"/>
              </p:cNvSpPr>
              <p:nvPr/>
            </p:nvSpPr>
            <p:spPr bwMode="auto">
              <a:xfrm>
                <a:off x="859" y="1129"/>
                <a:ext cx="4" cy="4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3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3165" name="Oval 45"/>
              <p:cNvSpPr>
                <a:spLocks noChangeArrowheads="1"/>
              </p:cNvSpPr>
              <p:nvPr/>
            </p:nvSpPr>
            <p:spPr bwMode="auto">
              <a:xfrm>
                <a:off x="875" y="1114"/>
                <a:ext cx="4" cy="4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3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3166" name="Oval 46"/>
              <p:cNvSpPr>
                <a:spLocks noChangeArrowheads="1"/>
              </p:cNvSpPr>
              <p:nvPr/>
            </p:nvSpPr>
            <p:spPr bwMode="auto">
              <a:xfrm>
                <a:off x="890" y="1129"/>
                <a:ext cx="4" cy="4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3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3167" name="Oval 47"/>
              <p:cNvSpPr>
                <a:spLocks noChangeArrowheads="1"/>
              </p:cNvSpPr>
              <p:nvPr/>
            </p:nvSpPr>
            <p:spPr bwMode="auto">
              <a:xfrm>
                <a:off x="875" y="1145"/>
                <a:ext cx="4" cy="4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3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3094" name="Group 78"/>
            <p:cNvGrpSpPr>
              <a:grpSpLocks/>
            </p:cNvGrpSpPr>
            <p:nvPr/>
          </p:nvGrpSpPr>
          <p:grpSpPr bwMode="auto">
            <a:xfrm>
              <a:off x="3582" y="2001"/>
              <a:ext cx="386" cy="363"/>
              <a:chOff x="853" y="1110"/>
              <a:chExt cx="48" cy="54"/>
            </a:xfrm>
          </p:grpSpPr>
          <p:grpSp>
            <p:nvGrpSpPr>
              <p:cNvPr id="3154" name="Group 79"/>
              <p:cNvGrpSpPr>
                <a:grpSpLocks/>
              </p:cNvGrpSpPr>
              <p:nvPr/>
            </p:nvGrpSpPr>
            <p:grpSpPr bwMode="auto">
              <a:xfrm>
                <a:off x="853" y="1110"/>
                <a:ext cx="48" cy="54"/>
                <a:chOff x="853" y="1110"/>
                <a:chExt cx="48" cy="54"/>
              </a:xfrm>
            </p:grpSpPr>
            <p:sp>
              <p:nvSpPr>
                <p:cNvPr id="3159" name="AutoShape 80"/>
                <p:cNvSpPr>
                  <a:spLocks noChangeArrowheads="1"/>
                </p:cNvSpPr>
                <p:nvPr/>
              </p:nvSpPr>
              <p:spPr bwMode="auto">
                <a:xfrm rot="2316389" flipV="1">
                  <a:off x="883" y="1110"/>
                  <a:ext cx="18" cy="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800 w 21600"/>
                    <a:gd name="T13" fmla="*/ 4985 h 21600"/>
                    <a:gd name="T14" fmla="*/ 16800 w 21600"/>
                    <a:gd name="T15" fmla="*/ 16615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60" name="AutoShape 81"/>
                <p:cNvSpPr>
                  <a:spLocks noChangeArrowheads="1"/>
                </p:cNvSpPr>
                <p:nvPr/>
              </p:nvSpPr>
              <p:spPr bwMode="auto">
                <a:xfrm rot="19529488" flipV="1">
                  <a:off x="853" y="1110"/>
                  <a:ext cx="18" cy="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800 w 21600"/>
                    <a:gd name="T13" fmla="*/ 4985 h 21600"/>
                    <a:gd name="T14" fmla="*/ 16800 w 21600"/>
                    <a:gd name="T15" fmla="*/ 16615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61" name="AutoShape 82"/>
                <p:cNvSpPr>
                  <a:spLocks noChangeArrowheads="1"/>
                </p:cNvSpPr>
                <p:nvPr/>
              </p:nvSpPr>
              <p:spPr bwMode="auto">
                <a:xfrm>
                  <a:off x="868" y="1148"/>
                  <a:ext cx="18" cy="16"/>
                </a:xfrm>
                <a:prstGeom prst="flowChartManualOperation">
                  <a:avLst/>
                </a:prstGeom>
                <a:solidFill>
                  <a:srgbClr val="FFCC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3162" name="AutoShape 83"/>
                <p:cNvSpPr>
                  <a:spLocks noChangeArrowheads="1"/>
                </p:cNvSpPr>
                <p:nvPr/>
              </p:nvSpPr>
              <p:spPr bwMode="auto">
                <a:xfrm>
                  <a:off x="856" y="1111"/>
                  <a:ext cx="42" cy="4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086 w 21600"/>
                    <a:gd name="T25" fmla="*/ 3161 h 21600"/>
                    <a:gd name="T26" fmla="*/ 18514 w 21600"/>
                    <a:gd name="T27" fmla="*/ 18439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155" name="Oval 84"/>
              <p:cNvSpPr>
                <a:spLocks noChangeArrowheads="1"/>
              </p:cNvSpPr>
              <p:nvPr/>
            </p:nvSpPr>
            <p:spPr bwMode="auto">
              <a:xfrm>
                <a:off x="859" y="1129"/>
                <a:ext cx="4" cy="4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3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3156" name="Oval 85"/>
              <p:cNvSpPr>
                <a:spLocks noChangeArrowheads="1"/>
              </p:cNvSpPr>
              <p:nvPr/>
            </p:nvSpPr>
            <p:spPr bwMode="auto">
              <a:xfrm>
                <a:off x="875" y="1114"/>
                <a:ext cx="4" cy="4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3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3157" name="Oval 86"/>
              <p:cNvSpPr>
                <a:spLocks noChangeArrowheads="1"/>
              </p:cNvSpPr>
              <p:nvPr/>
            </p:nvSpPr>
            <p:spPr bwMode="auto">
              <a:xfrm>
                <a:off x="890" y="1129"/>
                <a:ext cx="4" cy="4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3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3158" name="Oval 87"/>
              <p:cNvSpPr>
                <a:spLocks noChangeArrowheads="1"/>
              </p:cNvSpPr>
              <p:nvPr/>
            </p:nvSpPr>
            <p:spPr bwMode="auto">
              <a:xfrm>
                <a:off x="875" y="1145"/>
                <a:ext cx="4" cy="4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3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3095" name="Group 88"/>
            <p:cNvGrpSpPr>
              <a:grpSpLocks/>
            </p:cNvGrpSpPr>
            <p:nvPr/>
          </p:nvGrpSpPr>
          <p:grpSpPr bwMode="auto">
            <a:xfrm>
              <a:off x="3402" y="2590"/>
              <a:ext cx="386" cy="318"/>
              <a:chOff x="853" y="1110"/>
              <a:chExt cx="48" cy="54"/>
            </a:xfrm>
          </p:grpSpPr>
          <p:grpSp>
            <p:nvGrpSpPr>
              <p:cNvPr id="3145" name="Group 89"/>
              <p:cNvGrpSpPr>
                <a:grpSpLocks/>
              </p:cNvGrpSpPr>
              <p:nvPr/>
            </p:nvGrpSpPr>
            <p:grpSpPr bwMode="auto">
              <a:xfrm>
                <a:off x="853" y="1110"/>
                <a:ext cx="48" cy="54"/>
                <a:chOff x="853" y="1110"/>
                <a:chExt cx="48" cy="54"/>
              </a:xfrm>
            </p:grpSpPr>
            <p:sp>
              <p:nvSpPr>
                <p:cNvPr id="3150" name="AutoShape 90"/>
                <p:cNvSpPr>
                  <a:spLocks noChangeArrowheads="1"/>
                </p:cNvSpPr>
                <p:nvPr/>
              </p:nvSpPr>
              <p:spPr bwMode="auto">
                <a:xfrm rot="2316389" flipV="1">
                  <a:off x="883" y="1110"/>
                  <a:ext cx="18" cy="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800 w 21600"/>
                    <a:gd name="T13" fmla="*/ 4985 h 21600"/>
                    <a:gd name="T14" fmla="*/ 16800 w 21600"/>
                    <a:gd name="T15" fmla="*/ 16615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51" name="AutoShape 91"/>
                <p:cNvSpPr>
                  <a:spLocks noChangeArrowheads="1"/>
                </p:cNvSpPr>
                <p:nvPr/>
              </p:nvSpPr>
              <p:spPr bwMode="auto">
                <a:xfrm rot="19529488" flipV="1">
                  <a:off x="853" y="1110"/>
                  <a:ext cx="18" cy="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800 w 21600"/>
                    <a:gd name="T13" fmla="*/ 4985 h 21600"/>
                    <a:gd name="T14" fmla="*/ 16800 w 21600"/>
                    <a:gd name="T15" fmla="*/ 16615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52" name="AutoShape 92"/>
                <p:cNvSpPr>
                  <a:spLocks noChangeArrowheads="1"/>
                </p:cNvSpPr>
                <p:nvPr/>
              </p:nvSpPr>
              <p:spPr bwMode="auto">
                <a:xfrm>
                  <a:off x="868" y="1148"/>
                  <a:ext cx="18" cy="16"/>
                </a:xfrm>
                <a:prstGeom prst="flowChartManualOperation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3153" name="AutoShape 93"/>
                <p:cNvSpPr>
                  <a:spLocks noChangeArrowheads="1"/>
                </p:cNvSpPr>
                <p:nvPr/>
              </p:nvSpPr>
              <p:spPr bwMode="auto">
                <a:xfrm>
                  <a:off x="856" y="1111"/>
                  <a:ext cx="42" cy="4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086 w 21600"/>
                    <a:gd name="T25" fmla="*/ 3161 h 21600"/>
                    <a:gd name="T26" fmla="*/ 18514 w 21600"/>
                    <a:gd name="T27" fmla="*/ 18439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146" name="Oval 94"/>
              <p:cNvSpPr>
                <a:spLocks noChangeArrowheads="1"/>
              </p:cNvSpPr>
              <p:nvPr/>
            </p:nvSpPr>
            <p:spPr bwMode="auto">
              <a:xfrm>
                <a:off x="859" y="1129"/>
                <a:ext cx="4" cy="4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3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3147" name="Oval 95"/>
              <p:cNvSpPr>
                <a:spLocks noChangeArrowheads="1"/>
              </p:cNvSpPr>
              <p:nvPr/>
            </p:nvSpPr>
            <p:spPr bwMode="auto">
              <a:xfrm>
                <a:off x="875" y="1114"/>
                <a:ext cx="4" cy="4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3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3148" name="Oval 96"/>
              <p:cNvSpPr>
                <a:spLocks noChangeArrowheads="1"/>
              </p:cNvSpPr>
              <p:nvPr/>
            </p:nvSpPr>
            <p:spPr bwMode="auto">
              <a:xfrm>
                <a:off x="890" y="1129"/>
                <a:ext cx="4" cy="4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3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3149" name="Oval 97"/>
              <p:cNvSpPr>
                <a:spLocks noChangeArrowheads="1"/>
              </p:cNvSpPr>
              <p:nvPr/>
            </p:nvSpPr>
            <p:spPr bwMode="auto">
              <a:xfrm>
                <a:off x="875" y="1145"/>
                <a:ext cx="4" cy="4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3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3096" name="Group 98"/>
            <p:cNvGrpSpPr>
              <a:grpSpLocks/>
            </p:cNvGrpSpPr>
            <p:nvPr/>
          </p:nvGrpSpPr>
          <p:grpSpPr bwMode="auto">
            <a:xfrm>
              <a:off x="4149" y="2024"/>
              <a:ext cx="386" cy="340"/>
              <a:chOff x="853" y="1110"/>
              <a:chExt cx="48" cy="54"/>
            </a:xfrm>
          </p:grpSpPr>
          <p:grpSp>
            <p:nvGrpSpPr>
              <p:cNvPr id="3136" name="Group 99"/>
              <p:cNvGrpSpPr>
                <a:grpSpLocks/>
              </p:cNvGrpSpPr>
              <p:nvPr/>
            </p:nvGrpSpPr>
            <p:grpSpPr bwMode="auto">
              <a:xfrm>
                <a:off x="853" y="1110"/>
                <a:ext cx="48" cy="54"/>
                <a:chOff x="853" y="1110"/>
                <a:chExt cx="48" cy="54"/>
              </a:xfrm>
            </p:grpSpPr>
            <p:sp>
              <p:nvSpPr>
                <p:cNvPr id="3141" name="AutoShape 100"/>
                <p:cNvSpPr>
                  <a:spLocks noChangeArrowheads="1"/>
                </p:cNvSpPr>
                <p:nvPr/>
              </p:nvSpPr>
              <p:spPr bwMode="auto">
                <a:xfrm rot="2316389" flipV="1">
                  <a:off x="883" y="1110"/>
                  <a:ext cx="18" cy="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800 w 21600"/>
                    <a:gd name="T13" fmla="*/ 4985 h 21600"/>
                    <a:gd name="T14" fmla="*/ 16800 w 21600"/>
                    <a:gd name="T15" fmla="*/ 16615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2" name="AutoShape 101"/>
                <p:cNvSpPr>
                  <a:spLocks noChangeArrowheads="1"/>
                </p:cNvSpPr>
                <p:nvPr/>
              </p:nvSpPr>
              <p:spPr bwMode="auto">
                <a:xfrm rot="19529488" flipV="1">
                  <a:off x="853" y="1110"/>
                  <a:ext cx="18" cy="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800 w 21600"/>
                    <a:gd name="T13" fmla="*/ 4985 h 21600"/>
                    <a:gd name="T14" fmla="*/ 16800 w 21600"/>
                    <a:gd name="T15" fmla="*/ 16615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3" name="AutoShape 102"/>
                <p:cNvSpPr>
                  <a:spLocks noChangeArrowheads="1"/>
                </p:cNvSpPr>
                <p:nvPr/>
              </p:nvSpPr>
              <p:spPr bwMode="auto">
                <a:xfrm>
                  <a:off x="868" y="1148"/>
                  <a:ext cx="18" cy="16"/>
                </a:xfrm>
                <a:prstGeom prst="flowChartManualOperation">
                  <a:avLst/>
                </a:prstGeom>
                <a:solidFill>
                  <a:srgbClr val="FFCC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3144" name="AutoShape 103"/>
                <p:cNvSpPr>
                  <a:spLocks noChangeArrowheads="1"/>
                </p:cNvSpPr>
                <p:nvPr/>
              </p:nvSpPr>
              <p:spPr bwMode="auto">
                <a:xfrm>
                  <a:off x="856" y="1111"/>
                  <a:ext cx="42" cy="4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086 w 21600"/>
                    <a:gd name="T25" fmla="*/ 3161 h 21600"/>
                    <a:gd name="T26" fmla="*/ 18514 w 21600"/>
                    <a:gd name="T27" fmla="*/ 18439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137" name="Oval 104"/>
              <p:cNvSpPr>
                <a:spLocks noChangeArrowheads="1"/>
              </p:cNvSpPr>
              <p:nvPr/>
            </p:nvSpPr>
            <p:spPr bwMode="auto">
              <a:xfrm>
                <a:off x="859" y="1129"/>
                <a:ext cx="4" cy="4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3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3138" name="Oval 105"/>
              <p:cNvSpPr>
                <a:spLocks noChangeArrowheads="1"/>
              </p:cNvSpPr>
              <p:nvPr/>
            </p:nvSpPr>
            <p:spPr bwMode="auto">
              <a:xfrm>
                <a:off x="875" y="1114"/>
                <a:ext cx="4" cy="4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3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3139" name="Oval 106"/>
              <p:cNvSpPr>
                <a:spLocks noChangeArrowheads="1"/>
              </p:cNvSpPr>
              <p:nvPr/>
            </p:nvSpPr>
            <p:spPr bwMode="auto">
              <a:xfrm>
                <a:off x="890" y="1129"/>
                <a:ext cx="4" cy="4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3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3140" name="Oval 107"/>
              <p:cNvSpPr>
                <a:spLocks noChangeArrowheads="1"/>
              </p:cNvSpPr>
              <p:nvPr/>
            </p:nvSpPr>
            <p:spPr bwMode="auto">
              <a:xfrm>
                <a:off x="875" y="1145"/>
                <a:ext cx="4" cy="4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3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3097" name="Group 108"/>
            <p:cNvGrpSpPr>
              <a:grpSpLocks/>
            </p:cNvGrpSpPr>
            <p:nvPr/>
          </p:nvGrpSpPr>
          <p:grpSpPr bwMode="auto">
            <a:xfrm>
              <a:off x="4670" y="2024"/>
              <a:ext cx="386" cy="318"/>
              <a:chOff x="853" y="1110"/>
              <a:chExt cx="48" cy="54"/>
            </a:xfrm>
          </p:grpSpPr>
          <p:grpSp>
            <p:nvGrpSpPr>
              <p:cNvPr id="3127" name="Group 109"/>
              <p:cNvGrpSpPr>
                <a:grpSpLocks/>
              </p:cNvGrpSpPr>
              <p:nvPr/>
            </p:nvGrpSpPr>
            <p:grpSpPr bwMode="auto">
              <a:xfrm>
                <a:off x="853" y="1110"/>
                <a:ext cx="48" cy="54"/>
                <a:chOff x="853" y="1110"/>
                <a:chExt cx="48" cy="54"/>
              </a:xfrm>
            </p:grpSpPr>
            <p:sp>
              <p:nvSpPr>
                <p:cNvPr id="3132" name="AutoShape 110"/>
                <p:cNvSpPr>
                  <a:spLocks noChangeArrowheads="1"/>
                </p:cNvSpPr>
                <p:nvPr/>
              </p:nvSpPr>
              <p:spPr bwMode="auto">
                <a:xfrm rot="2316389" flipV="1">
                  <a:off x="883" y="1110"/>
                  <a:ext cx="18" cy="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800 w 21600"/>
                    <a:gd name="T13" fmla="*/ 4985 h 21600"/>
                    <a:gd name="T14" fmla="*/ 16800 w 21600"/>
                    <a:gd name="T15" fmla="*/ 16615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3" name="AutoShape 111"/>
                <p:cNvSpPr>
                  <a:spLocks noChangeArrowheads="1"/>
                </p:cNvSpPr>
                <p:nvPr/>
              </p:nvSpPr>
              <p:spPr bwMode="auto">
                <a:xfrm rot="19529488" flipV="1">
                  <a:off x="853" y="1110"/>
                  <a:ext cx="18" cy="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800 w 21600"/>
                    <a:gd name="T13" fmla="*/ 4985 h 21600"/>
                    <a:gd name="T14" fmla="*/ 16800 w 21600"/>
                    <a:gd name="T15" fmla="*/ 16615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4" name="AutoShape 112"/>
                <p:cNvSpPr>
                  <a:spLocks noChangeArrowheads="1"/>
                </p:cNvSpPr>
                <p:nvPr/>
              </p:nvSpPr>
              <p:spPr bwMode="auto">
                <a:xfrm>
                  <a:off x="868" y="1148"/>
                  <a:ext cx="18" cy="16"/>
                </a:xfrm>
                <a:prstGeom prst="flowChartManualOperation">
                  <a:avLst/>
                </a:prstGeom>
                <a:solidFill>
                  <a:srgbClr val="FFCC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3135" name="AutoShape 113"/>
                <p:cNvSpPr>
                  <a:spLocks noChangeArrowheads="1"/>
                </p:cNvSpPr>
                <p:nvPr/>
              </p:nvSpPr>
              <p:spPr bwMode="auto">
                <a:xfrm>
                  <a:off x="856" y="1111"/>
                  <a:ext cx="42" cy="4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086 w 21600"/>
                    <a:gd name="T25" fmla="*/ 3161 h 21600"/>
                    <a:gd name="T26" fmla="*/ 18514 w 21600"/>
                    <a:gd name="T27" fmla="*/ 18439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128" name="Oval 114"/>
              <p:cNvSpPr>
                <a:spLocks noChangeArrowheads="1"/>
              </p:cNvSpPr>
              <p:nvPr/>
            </p:nvSpPr>
            <p:spPr bwMode="auto">
              <a:xfrm>
                <a:off x="859" y="1129"/>
                <a:ext cx="4" cy="4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3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3129" name="Oval 115"/>
              <p:cNvSpPr>
                <a:spLocks noChangeArrowheads="1"/>
              </p:cNvSpPr>
              <p:nvPr/>
            </p:nvSpPr>
            <p:spPr bwMode="auto">
              <a:xfrm>
                <a:off x="875" y="1114"/>
                <a:ext cx="4" cy="4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3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3130" name="Oval 116"/>
              <p:cNvSpPr>
                <a:spLocks noChangeArrowheads="1"/>
              </p:cNvSpPr>
              <p:nvPr/>
            </p:nvSpPr>
            <p:spPr bwMode="auto">
              <a:xfrm>
                <a:off x="890" y="1129"/>
                <a:ext cx="4" cy="4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3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3131" name="Oval 117"/>
              <p:cNvSpPr>
                <a:spLocks noChangeArrowheads="1"/>
              </p:cNvSpPr>
              <p:nvPr/>
            </p:nvSpPr>
            <p:spPr bwMode="auto">
              <a:xfrm>
                <a:off x="875" y="1145"/>
                <a:ext cx="4" cy="4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3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3098" name="Line 118"/>
            <p:cNvSpPr>
              <a:spLocks noChangeShapeType="1"/>
            </p:cNvSpPr>
            <p:nvPr/>
          </p:nvSpPr>
          <p:spPr bwMode="auto">
            <a:xfrm flipV="1">
              <a:off x="1415" y="1502"/>
              <a:ext cx="0" cy="227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3099" name="Picture 121" descr="MH900236357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" y="1754"/>
              <a:ext cx="544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00" name="Rectangle 123"/>
            <p:cNvSpPr>
              <a:spLocks noChangeArrowheads="1"/>
            </p:cNvSpPr>
            <p:nvPr/>
          </p:nvSpPr>
          <p:spPr bwMode="auto">
            <a:xfrm>
              <a:off x="970" y="2070"/>
              <a:ext cx="45" cy="34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101" name="Line 124"/>
            <p:cNvSpPr>
              <a:spLocks noChangeShapeType="1"/>
            </p:cNvSpPr>
            <p:nvPr/>
          </p:nvSpPr>
          <p:spPr bwMode="auto">
            <a:xfrm flipH="1">
              <a:off x="1007" y="2349"/>
              <a:ext cx="807" cy="6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2" name="Line 125"/>
            <p:cNvSpPr>
              <a:spLocks noChangeShapeType="1"/>
            </p:cNvSpPr>
            <p:nvPr/>
          </p:nvSpPr>
          <p:spPr bwMode="auto">
            <a:xfrm>
              <a:off x="2268" y="1842"/>
              <a:ext cx="2652" cy="0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3" name="Line 128"/>
            <p:cNvSpPr>
              <a:spLocks noChangeShapeType="1"/>
            </p:cNvSpPr>
            <p:nvPr/>
          </p:nvSpPr>
          <p:spPr bwMode="auto">
            <a:xfrm>
              <a:off x="4330" y="1842"/>
              <a:ext cx="0" cy="182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4" name="Line 129"/>
            <p:cNvSpPr>
              <a:spLocks noChangeShapeType="1"/>
            </p:cNvSpPr>
            <p:nvPr/>
          </p:nvSpPr>
          <p:spPr bwMode="auto">
            <a:xfrm>
              <a:off x="3786" y="1842"/>
              <a:ext cx="0" cy="182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5" name="Line 130"/>
            <p:cNvSpPr>
              <a:spLocks noChangeShapeType="1"/>
            </p:cNvSpPr>
            <p:nvPr/>
          </p:nvSpPr>
          <p:spPr bwMode="auto">
            <a:xfrm>
              <a:off x="3219" y="1842"/>
              <a:ext cx="0" cy="182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6" name="Line 131"/>
            <p:cNvSpPr>
              <a:spLocks noChangeShapeType="1"/>
            </p:cNvSpPr>
            <p:nvPr/>
          </p:nvSpPr>
          <p:spPr bwMode="auto">
            <a:xfrm>
              <a:off x="4897" y="1842"/>
              <a:ext cx="0" cy="182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7" name="Text Box 132"/>
            <p:cNvSpPr txBox="1">
              <a:spLocks noChangeArrowheads="1"/>
            </p:cNvSpPr>
            <p:nvPr/>
          </p:nvSpPr>
          <p:spPr bwMode="auto">
            <a:xfrm>
              <a:off x="787" y="2439"/>
              <a:ext cx="445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/>
                <a:t>Flares</a:t>
              </a:r>
            </a:p>
          </p:txBody>
        </p:sp>
        <p:sp>
          <p:nvSpPr>
            <p:cNvPr id="3" name="Text Box 133"/>
            <p:cNvSpPr txBox="1">
              <a:spLocks noChangeArrowheads="1"/>
            </p:cNvSpPr>
            <p:nvPr/>
          </p:nvSpPr>
          <p:spPr bwMode="auto">
            <a:xfrm>
              <a:off x="2878" y="2378"/>
              <a:ext cx="1989" cy="17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altLang="en-US" sz="1200" b="1" dirty="0"/>
                <a:t>   4 CAT Engine Generators- 0.9 MW each</a:t>
              </a:r>
            </a:p>
          </p:txBody>
        </p:sp>
        <p:sp>
          <p:nvSpPr>
            <p:cNvPr id="3109" name="Text Box 134"/>
            <p:cNvSpPr txBox="1">
              <a:spLocks noChangeArrowheads="1"/>
            </p:cNvSpPr>
            <p:nvPr/>
          </p:nvSpPr>
          <p:spPr bwMode="auto">
            <a:xfrm>
              <a:off x="2721" y="2876"/>
              <a:ext cx="2064" cy="228"/>
            </a:xfrm>
            <a:prstGeom prst="rect">
              <a:avLst/>
            </a:prstGeom>
            <a:solidFill>
              <a:srgbClr val="D0EA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b="1" dirty="0"/>
                <a:t>White</a:t>
              </a:r>
              <a:r>
                <a:rPr lang="en-US" altLang="en-US" sz="1800" dirty="0"/>
                <a:t> </a:t>
              </a:r>
              <a:r>
                <a:rPr lang="en-US" altLang="en-US" sz="1200" b="1" dirty="0"/>
                <a:t>Superior Engine Generator- 1.5 MW </a:t>
              </a:r>
            </a:p>
          </p:txBody>
        </p:sp>
        <p:sp>
          <p:nvSpPr>
            <p:cNvPr id="3110" name="Line 136"/>
            <p:cNvSpPr>
              <a:spLocks noChangeShapeType="1"/>
            </p:cNvSpPr>
            <p:nvPr/>
          </p:nvSpPr>
          <p:spPr bwMode="auto">
            <a:xfrm>
              <a:off x="2790" y="1842"/>
              <a:ext cx="0" cy="839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1" name="Line 137"/>
            <p:cNvSpPr>
              <a:spLocks noChangeShapeType="1"/>
            </p:cNvSpPr>
            <p:nvPr/>
          </p:nvSpPr>
          <p:spPr bwMode="auto">
            <a:xfrm>
              <a:off x="2790" y="2681"/>
              <a:ext cx="658" cy="0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2" name="Text Box 138"/>
            <p:cNvSpPr txBox="1">
              <a:spLocks noChangeArrowheads="1"/>
            </p:cNvSpPr>
            <p:nvPr/>
          </p:nvSpPr>
          <p:spPr bwMode="auto">
            <a:xfrm rot="16200000">
              <a:off x="1348" y="2364"/>
              <a:ext cx="6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b="1">
                  <a:solidFill>
                    <a:srgbClr val="CC3300"/>
                  </a:solidFill>
                </a:rPr>
                <a:t>Digester Gas</a:t>
              </a:r>
            </a:p>
          </p:txBody>
        </p:sp>
        <p:sp>
          <p:nvSpPr>
            <p:cNvPr id="3113" name="Text Box 143"/>
            <p:cNvSpPr txBox="1">
              <a:spLocks noChangeArrowheads="1"/>
            </p:cNvSpPr>
            <p:nvPr/>
          </p:nvSpPr>
          <p:spPr bwMode="auto">
            <a:xfrm>
              <a:off x="2903" y="1639"/>
              <a:ext cx="1273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b="1">
                  <a:solidFill>
                    <a:srgbClr val="CC3300"/>
                  </a:solidFill>
                </a:rPr>
                <a:t>Digester Gas</a:t>
              </a:r>
              <a:r>
                <a:rPr lang="en-US" altLang="en-US" sz="1200" b="1">
                  <a:solidFill>
                    <a:srgbClr val="0070C0"/>
                  </a:solidFill>
                </a:rPr>
                <a:t>/Natural Gas</a:t>
              </a:r>
            </a:p>
          </p:txBody>
        </p:sp>
        <p:sp>
          <p:nvSpPr>
            <p:cNvPr id="3114" name="Line 145"/>
            <p:cNvSpPr>
              <a:spLocks noChangeShapeType="1"/>
            </p:cNvSpPr>
            <p:nvPr/>
          </p:nvSpPr>
          <p:spPr bwMode="auto">
            <a:xfrm>
              <a:off x="2404" y="3566"/>
              <a:ext cx="5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5" name="Line 147"/>
            <p:cNvSpPr>
              <a:spLocks noChangeShapeType="1"/>
            </p:cNvSpPr>
            <p:nvPr/>
          </p:nvSpPr>
          <p:spPr bwMode="auto">
            <a:xfrm>
              <a:off x="3606" y="2908"/>
              <a:ext cx="0" cy="363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6" name="Line 148"/>
            <p:cNvSpPr>
              <a:spLocks noChangeShapeType="1"/>
            </p:cNvSpPr>
            <p:nvPr/>
          </p:nvSpPr>
          <p:spPr bwMode="auto">
            <a:xfrm flipH="1" flipV="1">
              <a:off x="2426" y="3289"/>
              <a:ext cx="2453" cy="4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7" name="Line 149"/>
            <p:cNvSpPr>
              <a:spLocks noChangeShapeType="1"/>
            </p:cNvSpPr>
            <p:nvPr/>
          </p:nvSpPr>
          <p:spPr bwMode="auto">
            <a:xfrm>
              <a:off x="3198" y="2364"/>
              <a:ext cx="1678" cy="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8" name="Line 150"/>
            <p:cNvSpPr>
              <a:spLocks noChangeShapeType="1"/>
            </p:cNvSpPr>
            <p:nvPr/>
          </p:nvSpPr>
          <p:spPr bwMode="auto">
            <a:xfrm>
              <a:off x="4876" y="2364"/>
              <a:ext cx="0" cy="93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9" name="Text Box 151"/>
            <p:cNvSpPr txBox="1">
              <a:spLocks noChangeArrowheads="1"/>
            </p:cNvSpPr>
            <p:nvPr/>
          </p:nvSpPr>
          <p:spPr bwMode="auto">
            <a:xfrm>
              <a:off x="3719" y="3257"/>
              <a:ext cx="1147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b="1">
                  <a:solidFill>
                    <a:srgbClr val="008000"/>
                  </a:solidFill>
                </a:rPr>
                <a:t>Heat Recovery System</a:t>
              </a:r>
            </a:p>
          </p:txBody>
        </p:sp>
        <p:sp>
          <p:nvSpPr>
            <p:cNvPr id="3120" name="Text Box 156"/>
            <p:cNvSpPr txBox="1">
              <a:spLocks noChangeArrowheads="1"/>
            </p:cNvSpPr>
            <p:nvPr/>
          </p:nvSpPr>
          <p:spPr bwMode="auto">
            <a:xfrm>
              <a:off x="2023" y="2627"/>
              <a:ext cx="495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/>
                <a:t>Boilers</a:t>
              </a:r>
            </a:p>
          </p:txBody>
        </p:sp>
        <p:sp>
          <p:nvSpPr>
            <p:cNvPr id="3121" name="Line 158"/>
            <p:cNvSpPr>
              <a:spLocks noChangeShapeType="1"/>
            </p:cNvSpPr>
            <p:nvPr/>
          </p:nvSpPr>
          <p:spPr bwMode="auto">
            <a:xfrm>
              <a:off x="1814" y="2478"/>
              <a:ext cx="250" cy="0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2" name="Text Box 160"/>
            <p:cNvSpPr txBox="1">
              <a:spLocks noChangeArrowheads="1"/>
            </p:cNvSpPr>
            <p:nvPr/>
          </p:nvSpPr>
          <p:spPr bwMode="auto">
            <a:xfrm>
              <a:off x="3198" y="1330"/>
              <a:ext cx="153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3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 dirty="0"/>
                <a:t>Plant Electric Load 5.0 MW</a:t>
              </a:r>
            </a:p>
          </p:txBody>
        </p:sp>
        <p:sp>
          <p:nvSpPr>
            <p:cNvPr id="3123" name="Line 161"/>
            <p:cNvSpPr>
              <a:spLocks noChangeShapeType="1"/>
            </p:cNvSpPr>
            <p:nvPr/>
          </p:nvSpPr>
          <p:spPr bwMode="auto">
            <a:xfrm>
              <a:off x="3243" y="2160"/>
              <a:ext cx="1950" cy="0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4" name="Line 162"/>
            <p:cNvSpPr>
              <a:spLocks noChangeShapeType="1"/>
            </p:cNvSpPr>
            <p:nvPr/>
          </p:nvSpPr>
          <p:spPr bwMode="auto">
            <a:xfrm>
              <a:off x="3583" y="2704"/>
              <a:ext cx="1633" cy="0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5" name="Line 163"/>
            <p:cNvSpPr>
              <a:spLocks noChangeShapeType="1"/>
            </p:cNvSpPr>
            <p:nvPr/>
          </p:nvSpPr>
          <p:spPr bwMode="auto">
            <a:xfrm flipV="1">
              <a:off x="5216" y="1155"/>
              <a:ext cx="1" cy="1549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prstDash val="lgDash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6" name="Line 164"/>
            <p:cNvSpPr>
              <a:spLocks noChangeShapeType="1"/>
            </p:cNvSpPr>
            <p:nvPr/>
          </p:nvSpPr>
          <p:spPr bwMode="auto">
            <a:xfrm flipH="1" flipV="1">
              <a:off x="3703" y="1155"/>
              <a:ext cx="1513" cy="21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prstDash val="lgDash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77" name="Picture 121" descr="MH900236357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2874646"/>
            <a:ext cx="869950" cy="88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21" descr="MH900236357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9" y="2847976"/>
            <a:ext cx="871537" cy="88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21" descr="MH900236357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2882266"/>
            <a:ext cx="869950" cy="88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21" descr="MH900236357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4" y="2874646"/>
            <a:ext cx="871537" cy="88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1" descr="MH900236357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9" y="3787140"/>
            <a:ext cx="871537" cy="88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1" descr="MH900236357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53715" y="3530601"/>
            <a:ext cx="683896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Line 150"/>
          <p:cNvSpPr>
            <a:spLocks noChangeShapeType="1"/>
          </p:cNvSpPr>
          <p:nvPr/>
        </p:nvSpPr>
        <p:spPr bwMode="auto">
          <a:xfrm>
            <a:off x="4103688" y="3987166"/>
            <a:ext cx="0" cy="1177290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84" name="Picture 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637" y="1446098"/>
            <a:ext cx="2316163" cy="843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B8B45C63-775A-4662-92F9-1F4462775AD7}"/>
              </a:ext>
            </a:extLst>
          </p:cNvPr>
          <p:cNvSpPr txBox="1"/>
          <p:nvPr/>
        </p:nvSpPr>
        <p:spPr>
          <a:xfrm>
            <a:off x="5334000" y="6352401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Milwaukee Metropolitan Sewerage District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CE94FA1-E06B-41B2-A9B1-4E3649B03FD4}"/>
              </a:ext>
            </a:extLst>
          </p:cNvPr>
          <p:cNvSpPr txBox="1"/>
          <p:nvPr/>
        </p:nvSpPr>
        <p:spPr>
          <a:xfrm>
            <a:off x="5499588" y="6100305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Courtesy of Sid Arora, MMSD</a:t>
            </a:r>
          </a:p>
        </p:txBody>
      </p:sp>
      <p:pic>
        <p:nvPicPr>
          <p:cNvPr id="112" name="Picture 111" descr="http://www.freefoto.com/images/904/29/904_29_3614---Electricity-pylon_web.jpg?&amp;k=Electricity+pylon">
            <a:extLst>
              <a:ext uri="{FF2B5EF4-FFF2-40B4-BE49-F238E27FC236}">
                <a16:creationId xmlns:a16="http://schemas.microsoft.com/office/drawing/2014/main" id="{CFE0EA54-8677-41DB-94ED-2EB8EEAF1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596" y="1194621"/>
            <a:ext cx="684587" cy="76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8" descr="http://www.pewclimate.org/docUploads/images/WeEnergRGB.preview.jpg">
            <a:extLst>
              <a:ext uri="{FF2B5EF4-FFF2-40B4-BE49-F238E27FC236}">
                <a16:creationId xmlns:a16="http://schemas.microsoft.com/office/drawing/2014/main" id="{024FE878-8E4F-4238-96F2-B79117805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147" y="1552232"/>
            <a:ext cx="1035935" cy="2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" name="TextBox 13">
            <a:extLst>
              <a:ext uri="{FF2B5EF4-FFF2-40B4-BE49-F238E27FC236}">
                <a16:creationId xmlns:a16="http://schemas.microsoft.com/office/drawing/2014/main" id="{DC6F5479-179F-499D-9A3B-A64104CEC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0114" y="1806520"/>
            <a:ext cx="759777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50" dirty="0">
                <a:latin typeface="Arial" panose="020B0604020202020204" pitchFamily="34" charset="0"/>
              </a:rPr>
              <a:t>Electricity</a:t>
            </a:r>
          </a:p>
        </p:txBody>
      </p:sp>
      <p:sp>
        <p:nvSpPr>
          <p:cNvPr id="115" name="Line 164">
            <a:extLst>
              <a:ext uri="{FF2B5EF4-FFF2-40B4-BE49-F238E27FC236}">
                <a16:creationId xmlns:a16="http://schemas.microsoft.com/office/drawing/2014/main" id="{ED266530-A202-409B-9F99-4BD5C27F444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04031" y="1683577"/>
            <a:ext cx="1583349" cy="11715"/>
          </a:xfrm>
          <a:prstGeom prst="line">
            <a:avLst/>
          </a:prstGeom>
          <a:noFill/>
          <a:ln w="9525">
            <a:solidFill>
              <a:srgbClr val="3366FF"/>
            </a:solidFill>
            <a:prstDash val="lgDash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2890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E43AA5-46EC-474D-8D26-278096E4A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057400"/>
            <a:ext cx="7408333" cy="3810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u="sng" dirty="0"/>
              <a:t>2035 Strategic Vision (Adopted Dec. 2010)</a:t>
            </a:r>
            <a:r>
              <a:rPr lang="en-US" sz="2000" dirty="0"/>
              <a:t>: </a:t>
            </a:r>
          </a:p>
          <a:p>
            <a:pPr marL="759143" lvl="1" indent="-457200">
              <a:buClr>
                <a:schemeClr val="tx2"/>
              </a:buClr>
              <a:buFont typeface="+mj-lt"/>
              <a:buAutoNum type="arabicPeriod"/>
            </a:pPr>
            <a:r>
              <a:rPr lang="en-US" sz="2000" dirty="0"/>
              <a:t>Meet a net 100% of energy needs with renewable energy sources  </a:t>
            </a:r>
          </a:p>
          <a:p>
            <a:pPr lvl="2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Historical Data - good data to compare</a:t>
            </a:r>
          </a:p>
          <a:p>
            <a:pPr lvl="2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Metering resources of energy data</a:t>
            </a:r>
          </a:p>
          <a:p>
            <a:pPr lvl="2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Performance trends and reporting </a:t>
            </a:r>
            <a:endParaRPr lang="en-US" sz="1800" dirty="0"/>
          </a:p>
          <a:p>
            <a:pPr marL="759143" lvl="1" indent="-457200">
              <a:buClr>
                <a:schemeClr val="tx2"/>
              </a:buClr>
              <a:buFont typeface="+mj-lt"/>
              <a:buAutoNum type="arabicPeriod"/>
            </a:pPr>
            <a:r>
              <a:rPr lang="en-US" sz="2000" dirty="0"/>
              <a:t>Meet 80% of energy needs with internal, renewable sources </a:t>
            </a:r>
          </a:p>
          <a:p>
            <a:pPr lvl="2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Sub metering to determine where needs</a:t>
            </a:r>
          </a:p>
          <a:p>
            <a:pPr lvl="2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Alternate fuel sources</a:t>
            </a:r>
            <a:endParaRPr lang="en-US" sz="1800" dirty="0"/>
          </a:p>
          <a:p>
            <a:pPr marL="759143" lvl="1" indent="-457200">
              <a:buClr>
                <a:schemeClr val="tx2"/>
              </a:buClr>
              <a:buFont typeface="+mj-lt"/>
              <a:buAutoNum type="arabicPeriod"/>
            </a:pPr>
            <a:r>
              <a:rPr lang="en-US" sz="2000" dirty="0"/>
              <a:t>Reduce carbon footprint by 90% from its 2005 baseline </a:t>
            </a:r>
          </a:p>
          <a:p>
            <a:pPr lvl="2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Emissions data capture</a:t>
            </a:r>
          </a:p>
          <a:p>
            <a:pPr lvl="2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Project / scenario forecasting</a:t>
            </a:r>
          </a:p>
          <a:p>
            <a:pPr lvl="2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2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3">
                  <a:lumMod val="50000"/>
                </a:schemeClr>
              </a:solidFill>
            </a:endParaRPr>
          </a:p>
          <a:p>
            <a:pPr lvl="1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27535C-B3E7-4426-B386-7334DD3F8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33" y="381000"/>
            <a:ext cx="8229600" cy="1252728"/>
          </a:xfrm>
        </p:spPr>
        <p:txBody>
          <a:bodyPr>
            <a:normAutofit/>
          </a:bodyPr>
          <a:lstStyle/>
          <a:p>
            <a:r>
              <a:rPr lang="en-US" dirty="0"/>
              <a:t>MMSD Renewable Energy KPIs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981381-5CEF-4E79-B8F8-3D60C664034C}"/>
              </a:ext>
            </a:extLst>
          </p:cNvPr>
          <p:cNvSpPr txBox="1"/>
          <p:nvPr/>
        </p:nvSpPr>
        <p:spPr>
          <a:xfrm>
            <a:off x="5334000" y="6352401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Milwaukee Metropolitan Sewerage District</a:t>
            </a:r>
          </a:p>
        </p:txBody>
      </p:sp>
    </p:spTree>
    <p:extLst>
      <p:ext uri="{BB962C8B-B14F-4D97-AF65-F5344CB8AC3E}">
        <p14:creationId xmlns:p14="http://schemas.microsoft.com/office/powerpoint/2010/main" val="1515248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27535C-B3E7-4426-B386-7334DD3F85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38125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Hach WIMS and MMSD Energy Monitoring</a:t>
            </a:r>
            <a:endParaRPr lang="en-US" sz="3200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1C2149FC-93AE-40EA-B9C6-55B13103951A}"/>
              </a:ext>
            </a:extLst>
          </p:cNvPr>
          <p:cNvSpPr txBox="1">
            <a:spLocks/>
          </p:cNvSpPr>
          <p:nvPr/>
        </p:nvSpPr>
        <p:spPr>
          <a:xfrm>
            <a:off x="533400" y="1786059"/>
            <a:ext cx="6477000" cy="419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US" sz="1800" u="sng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 Data and Hach Process: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2013 – Decision to use Hach as data management for energy data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 – Closer look into Energy monitoring in Hach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14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Variables, graphs, report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14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Air Permit Monitoring Report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2015 - 2016 – Energy Dashboards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14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variables, unit conversions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14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 Reports, graphs, KPIs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14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 dashboards for MMSD users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2016 - 2018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14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Advanced Report Development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14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Power Meters (sub-metering)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14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Energies Import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14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 Forecasting - &gt; SCOPE 5</a:t>
            </a:r>
            <a:endParaRPr lang="en-US" sz="1400" dirty="0">
              <a:latin typeface="Corbel" panose="020B050302020402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1600" u="sng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8545CA-4ED4-4F04-8CF3-E9649BE2CDA8}"/>
              </a:ext>
            </a:extLst>
          </p:cNvPr>
          <p:cNvSpPr txBox="1"/>
          <p:nvPr/>
        </p:nvSpPr>
        <p:spPr>
          <a:xfrm>
            <a:off x="5334000" y="6352401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Milwaukee Metropolitan Sewerage District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0678015-0D7B-44D1-95B3-10996E9FE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800600" y="2967102"/>
            <a:ext cx="3878229" cy="2129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43596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261C0E4716994EB2604D2DF0318F57" ma:contentTypeVersion="27" ma:contentTypeDescription="Create a new document." ma:contentTypeScope="" ma:versionID="201a6c45e74b66b7459722a45e73d105">
  <xsd:schema xmlns:xsd="http://www.w3.org/2001/XMLSchema" xmlns:xs="http://www.w3.org/2001/XMLSchema" xmlns:p="http://schemas.microsoft.com/office/2006/metadata/properties" xmlns:ns2="9182cd50-84ac-4691-97fa-dca75aeb715b" targetNamespace="http://schemas.microsoft.com/office/2006/metadata/properties" ma:root="true" ma:fieldsID="bff1096a0952958913f55a18ba29f098" ns2:_="">
    <xsd:import namespace="9182cd50-84ac-4691-97fa-dca75aeb715b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82cd50-84ac-4691-97fa-dca75aeb715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58E7CC-C4FA-4997-93A9-C2CA2B9F4AD2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9182cd50-84ac-4691-97fa-dca75aeb715b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CB8C0F1-A4BF-4F86-AABE-E73EDE9C49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82cd50-84ac-4691-97fa-dca75aeb71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271A1C3-60F4-4F94-B8B0-EF15D0065B0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6130</TotalTime>
  <Words>887</Words>
  <Application>Microsoft Office PowerPoint</Application>
  <PresentationFormat>On-screen Show (4:3)</PresentationFormat>
  <Paragraphs>215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Candara</vt:lpstr>
      <vt:lpstr>Corbel</vt:lpstr>
      <vt:lpstr>Symbol</vt:lpstr>
      <vt:lpstr>Tahoma</vt:lpstr>
      <vt:lpstr>Times New Roman</vt:lpstr>
      <vt:lpstr>Waveform</vt:lpstr>
      <vt:lpstr>PowerPoint Presentation</vt:lpstr>
      <vt:lpstr>PowerPoint Presentation</vt:lpstr>
      <vt:lpstr>PowerPoint Presentation</vt:lpstr>
      <vt:lpstr>Water Reclamation Facility Jones Island </vt:lpstr>
      <vt:lpstr>PowerPoint Presentation</vt:lpstr>
      <vt:lpstr>Water Reclamation Facility South Shore </vt:lpstr>
      <vt:lpstr>PowerPoint Presentation</vt:lpstr>
      <vt:lpstr>MMSD Renewable Energy KPIs</vt:lpstr>
      <vt:lpstr>Hach WIMS and MMSD Energy Monitoring</vt:lpstr>
      <vt:lpstr>Hach WIMS and MMSD </vt:lpstr>
      <vt:lpstr>PowerPoint Presentation</vt:lpstr>
      <vt:lpstr>JI Water Reclamation Facility Energy Reporting </vt:lpstr>
      <vt:lpstr>JI Water Reclamation Facility Energy Trends </vt:lpstr>
      <vt:lpstr>JI Water Reclamation Facility Energy Reporting </vt:lpstr>
      <vt:lpstr>PowerPoint Presentation</vt:lpstr>
      <vt:lpstr>Water Reclamation Facility Energy KPIs at Jones Island</vt:lpstr>
      <vt:lpstr>PowerPoint Presentation</vt:lpstr>
      <vt:lpstr>South Shore WRF Fuel &amp; Electricity</vt:lpstr>
      <vt:lpstr>PowerPoint Presentation</vt:lpstr>
      <vt:lpstr>Water Reclamation Facility Energy KPIs at South Shore</vt:lpstr>
      <vt:lpstr>Hach WIMS and MMSD Energy Monitoring Next Steps</vt:lpstr>
      <vt:lpstr>Thank you!   Questions???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MMSD</dc:creator>
  <dc:description/>
  <cp:lastModifiedBy>Sharpnack, Bryan</cp:lastModifiedBy>
  <cp:revision>86</cp:revision>
  <cp:lastPrinted>2018-08-20T19:26:40Z</cp:lastPrinted>
  <dcterms:created xsi:type="dcterms:W3CDTF">2014-08-11T14:05:27Z</dcterms:created>
  <dcterms:modified xsi:type="dcterms:W3CDTF">2018-08-22T21:07:17Z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0x010100D0261C0E4716994EB2604D2DF0318F57</vt:lpwstr>
  </property>
  <property fmtid="{D5CDD505-2E9C-101B-9397-08002B2CF9AE}" pid="3" name="ReportOwner">
    <vt:lpwstr/>
  </property>
  <property fmtid="{D5CDD505-2E9C-101B-9397-08002B2CF9AE}" pid="4" name="Order">
    <vt:r8>37700</vt:r8>
  </property>
  <property fmtid="{D5CDD505-2E9C-101B-9397-08002B2CF9AE}" pid="5" name="FolderDocType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GL_CostCenterName">
    <vt:lpwstr/>
  </property>
  <property fmtid="{D5CDD505-2E9C-101B-9397-08002B2CF9AE}" pid="9" name="CommissionDocReferredBy">
    <vt:lpwstr/>
  </property>
  <property fmtid="{D5CDD505-2E9C-101B-9397-08002B2CF9AE}" pid="10" name="CommissionDocFileNo">
    <vt:lpwstr/>
  </property>
  <property fmtid="{D5CDD505-2E9C-101B-9397-08002B2CF9AE}" pid="11" name="PrepApprovalState">
    <vt:lpwstr/>
  </property>
  <property fmtid="{D5CDD505-2E9C-101B-9397-08002B2CF9AE}" pid="12" name="TemplateUrl">
    <vt:lpwstr/>
  </property>
  <property fmtid="{D5CDD505-2E9C-101B-9397-08002B2CF9AE}" pid="13" name="CommissionCommittee">
    <vt:lpwstr/>
  </property>
  <property fmtid="{D5CDD505-2E9C-101B-9397-08002B2CF9AE}" pid="14" name="CommissionDocumentState">
    <vt:lpwstr/>
  </property>
  <property fmtid="{D5CDD505-2E9C-101B-9397-08002B2CF9AE}" pid="15" name="DefaultDocumentState">
    <vt:lpwstr/>
  </property>
</Properties>
</file>